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lexandria Semi Bold"/>
      <p:regular r:id="rId13"/>
    </p:embeddedFont>
    <p:embeddedFont>
      <p:font typeface="Sora Light"/>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970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141571"/>
            <a:ext cx="7627382" cy="2950726"/>
          </a:xfrm>
          <a:prstGeom prst="rect">
            <a:avLst/>
          </a:prstGeom>
          <a:noFill/>
          <a:ln/>
        </p:spPr>
        <p:txBody>
          <a:bodyPr wrap="square" lIns="0" tIns="0" rIns="0" bIns="0" rtlCol="0" anchor="t"/>
          <a:lstStyle/>
          <a:p>
            <a:pPr marL="0" indent="0">
              <a:lnSpc>
                <a:spcPts val="7700"/>
              </a:lnSpc>
              <a:buNone/>
            </a:pPr>
            <a:r>
              <a:rPr lang="en-US" sz="6150" dirty="0">
                <a:solidFill>
                  <a:srgbClr val="1F1E1E"/>
                </a:solidFill>
                <a:latin typeface="Alexandria Semi Bold" pitchFamily="34" charset="0"/>
                <a:ea typeface="Alexandria Semi Bold" pitchFamily="34" charset="-122"/>
                <a:cs typeface="Alexandria Semi Bold" pitchFamily="34" charset="-120"/>
              </a:rPr>
              <a:t>AbleBond: Building Bonds Beyond Barriers</a:t>
            </a:r>
            <a:endParaRPr lang="en-US" sz="6150" dirty="0"/>
          </a:p>
        </p:txBody>
      </p:sp>
      <p:sp>
        <p:nvSpPr>
          <p:cNvPr id="4" name="Text 1"/>
          <p:cNvSpPr/>
          <p:nvPr/>
        </p:nvSpPr>
        <p:spPr>
          <a:xfrm>
            <a:off x="758309" y="4092297"/>
            <a:ext cx="7627382" cy="2080260"/>
          </a:xfrm>
          <a:prstGeom prst="rect">
            <a:avLst/>
          </a:prstGeom>
          <a:noFill/>
          <a:ln/>
        </p:spPr>
        <p:txBody>
          <a:bodyPr wrap="square" lIns="0" tIns="0" rIns="0" bIns="0" rtlCol="0" anchor="t"/>
          <a:lstStyle/>
          <a:p>
            <a:pPr marL="0" indent="0">
              <a:lnSpc>
                <a:spcPts val="2700"/>
              </a:lnSpc>
              <a:buNone/>
            </a:pPr>
            <a:r>
              <a:rPr lang="en-US" dirty="0">
                <a:solidFill>
                  <a:srgbClr val="3B3535"/>
                </a:solidFill>
                <a:latin typeface="Sora Light" pitchFamily="34" charset="0"/>
                <a:ea typeface="Sora Light" pitchFamily="34" charset="-122"/>
                <a:cs typeface="Sora Light" pitchFamily="34" charset="-120"/>
              </a:rPr>
              <a:t>AbleBond is a gamified app designed to reduce social isolation for disabled individuals. Our  platform goes beyond traditional social networking, creating a vibrant community where friendships flourish and barriers dissolve. By harnessing the power of gamification for social change. AbleBond transforms the way disabled and abled individuals connect, interact, and build lasting relationships</a:t>
            </a:r>
            <a:r>
              <a:rPr lang="en-US" sz="1700" dirty="0">
                <a:solidFill>
                  <a:srgbClr val="3B3535"/>
                </a:solidFill>
                <a:latin typeface="Sora Light" pitchFamily="34" charset="0"/>
                <a:ea typeface="Sora Light" pitchFamily="34" charset="-122"/>
                <a:cs typeface="Sora Light" pitchFamily="34" charset="-120"/>
              </a:rPr>
              <a:t>. </a:t>
            </a:r>
            <a:endParaRPr lang="en-US" sz="1700" dirty="0"/>
          </a:p>
        </p:txBody>
      </p:sp>
      <p:sp>
        <p:nvSpPr>
          <p:cNvPr id="5" name="Text 2"/>
          <p:cNvSpPr/>
          <p:nvPr/>
        </p:nvSpPr>
        <p:spPr>
          <a:xfrm>
            <a:off x="758309" y="6741200"/>
            <a:ext cx="7627382" cy="346710"/>
          </a:xfrm>
          <a:prstGeom prst="rect">
            <a:avLst/>
          </a:prstGeom>
          <a:noFill/>
          <a:ln/>
        </p:spPr>
        <p:txBody>
          <a:bodyPr wrap="none" lIns="0" tIns="0" rIns="0" bIns="0" rtlCol="0" anchor="t"/>
          <a:lstStyle/>
          <a:p>
            <a:pPr marL="0" indent="0">
              <a:lnSpc>
                <a:spcPts val="2700"/>
              </a:lnSpc>
              <a:buNone/>
            </a:pPr>
            <a:r>
              <a:rPr lang="en-US" sz="2800" dirty="0">
                <a:solidFill>
                  <a:srgbClr val="3B3535"/>
                </a:solidFill>
                <a:latin typeface="Sora Light" pitchFamily="34" charset="0"/>
                <a:ea typeface="Sora Light" pitchFamily="34" charset="-122"/>
                <a:cs typeface="Sora Light" pitchFamily="34" charset="-120"/>
              </a:rPr>
              <a:t>BY TEAM CIPHER</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8309" y="2033111"/>
            <a:ext cx="12108299" cy="712708"/>
          </a:xfrm>
          <a:prstGeom prst="rect">
            <a:avLst/>
          </a:prstGeom>
          <a:noFill/>
          <a:ln/>
        </p:spPr>
        <p:txBody>
          <a:bodyPr wrap="none" lIns="0" tIns="0" rIns="0" bIns="0" rtlCol="0" anchor="t"/>
          <a:lstStyle/>
          <a:p>
            <a:pPr marL="0" indent="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Join Us in Building Bonds Beyond Barriers</a:t>
            </a:r>
            <a:endParaRPr lang="en-US" sz="4450" dirty="0"/>
          </a:p>
        </p:txBody>
      </p:sp>
      <p:sp>
        <p:nvSpPr>
          <p:cNvPr id="3" name="Text 1"/>
          <p:cNvSpPr/>
          <p:nvPr/>
        </p:nvSpPr>
        <p:spPr>
          <a:xfrm>
            <a:off x="758309" y="3179088"/>
            <a:ext cx="13113782" cy="104013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AbleBond is more than just an app; it's a movement towards a more inclusive, understanding, and connected world. By harnessing the power of gamification and technology, we're not only reducing social isolation but also fostering a community where friendships thrive regardless of ability.</a:t>
            </a:r>
            <a:endParaRPr lang="en-US" sz="1700" dirty="0"/>
          </a:p>
        </p:txBody>
      </p:sp>
      <p:sp>
        <p:nvSpPr>
          <p:cNvPr id="4" name="Text 2"/>
          <p:cNvSpPr/>
          <p:nvPr/>
        </p:nvSpPr>
        <p:spPr>
          <a:xfrm>
            <a:off x="758309" y="4462939"/>
            <a:ext cx="13113782" cy="173355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As we conclude this presentation, we invite you to envision the profound impact AbleBond can have on millions of lives. Together, we can break down barriers, challenge perceptions, and create a world where everyone has the opportunity to form meaningful connections. Join us in this exciting journey to transform social dynamics, empower individuals, and build a supportive community for all. With AbleBond, we're not just connecting people; we're building a more inclusive future, one friendship at a time.</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3782" y="744022"/>
            <a:ext cx="7676436" cy="1379220"/>
          </a:xfrm>
          <a:prstGeom prst="rect">
            <a:avLst/>
          </a:prstGeom>
          <a:noFill/>
          <a:ln/>
        </p:spPr>
        <p:txBody>
          <a:bodyPr wrap="square" lIns="0" tIns="0" rIns="0" bIns="0" rtlCol="0" anchor="t"/>
          <a:lstStyle/>
          <a:p>
            <a:pPr marL="0" indent="0">
              <a:lnSpc>
                <a:spcPts val="5400"/>
              </a:lnSpc>
              <a:buNone/>
            </a:pPr>
            <a:r>
              <a:rPr lang="en-US" sz="4300" dirty="0">
                <a:solidFill>
                  <a:srgbClr val="1F1E1E"/>
                </a:solidFill>
                <a:latin typeface="Alexandria Semi Bold" pitchFamily="34" charset="0"/>
                <a:ea typeface="Alexandria Semi Bold" pitchFamily="34" charset="-122"/>
                <a:cs typeface="Alexandria Semi Bold" pitchFamily="34" charset="-120"/>
              </a:rPr>
              <a:t>The Challenge of Social Isolation</a:t>
            </a:r>
            <a:endParaRPr lang="en-US" sz="4300" dirty="0"/>
          </a:p>
        </p:txBody>
      </p:sp>
      <p:sp>
        <p:nvSpPr>
          <p:cNvPr id="4" name="Shape 1"/>
          <p:cNvSpPr/>
          <p:nvPr/>
        </p:nvSpPr>
        <p:spPr>
          <a:xfrm>
            <a:off x="733782" y="2437686"/>
            <a:ext cx="3733443" cy="2246709"/>
          </a:xfrm>
          <a:prstGeom prst="roundRect">
            <a:avLst>
              <a:gd name="adj" fmla="val 3920"/>
            </a:avLst>
          </a:prstGeom>
          <a:solidFill>
            <a:srgbClr val="D5DCF6"/>
          </a:solidFill>
          <a:ln w="7620">
            <a:solidFill>
              <a:srgbClr val="BBC2DC"/>
            </a:solidFill>
            <a:prstDash val="solid"/>
          </a:ln>
        </p:spPr>
      </p:sp>
      <p:sp>
        <p:nvSpPr>
          <p:cNvPr id="5" name="Text 2"/>
          <p:cNvSpPr/>
          <p:nvPr/>
        </p:nvSpPr>
        <p:spPr>
          <a:xfrm>
            <a:off x="951071" y="2654975"/>
            <a:ext cx="2758797" cy="34480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Alexandria Semi Bold" pitchFamily="34" charset="0"/>
                <a:ea typeface="Alexandria Semi Bold" pitchFamily="34" charset="-122"/>
                <a:cs typeface="Alexandria Semi Bold" pitchFamily="34" charset="-120"/>
              </a:rPr>
              <a:t>Emotional Impact</a:t>
            </a:r>
            <a:endParaRPr lang="en-US" sz="2150" dirty="0"/>
          </a:p>
        </p:txBody>
      </p:sp>
      <p:sp>
        <p:nvSpPr>
          <p:cNvPr id="6" name="Text 3"/>
          <p:cNvSpPr/>
          <p:nvPr/>
        </p:nvSpPr>
        <p:spPr>
          <a:xfrm>
            <a:off x="951071" y="3125510"/>
            <a:ext cx="3298865" cy="1341596"/>
          </a:xfrm>
          <a:prstGeom prst="rect">
            <a:avLst/>
          </a:prstGeom>
          <a:noFill/>
          <a:ln/>
        </p:spPr>
        <p:txBody>
          <a:bodyPr wrap="square" lIns="0" tIns="0" rIns="0" bIns="0" rtlCol="0" anchor="t"/>
          <a:lstStyle/>
          <a:p>
            <a:pPr marL="0" indent="0">
              <a:lnSpc>
                <a:spcPts val="2600"/>
              </a:lnSpc>
              <a:buNone/>
            </a:pPr>
            <a:r>
              <a:rPr lang="en-US" sz="1650" dirty="0">
                <a:solidFill>
                  <a:srgbClr val="3B3535"/>
                </a:solidFill>
                <a:latin typeface="Sora Light" pitchFamily="34" charset="0"/>
                <a:ea typeface="Sora Light" pitchFamily="34" charset="-122"/>
                <a:cs typeface="Sora Light" pitchFamily="34" charset="-120"/>
              </a:rPr>
              <a:t>Social isolation often surpasses the challenges of disability itself, leading to depression and anxiety.</a:t>
            </a:r>
            <a:endParaRPr lang="en-US" sz="1650" dirty="0"/>
          </a:p>
        </p:txBody>
      </p:sp>
      <p:sp>
        <p:nvSpPr>
          <p:cNvPr id="7" name="Shape 4"/>
          <p:cNvSpPr/>
          <p:nvPr/>
        </p:nvSpPr>
        <p:spPr>
          <a:xfrm>
            <a:off x="4676894" y="2437686"/>
            <a:ext cx="3733443" cy="2246709"/>
          </a:xfrm>
          <a:prstGeom prst="roundRect">
            <a:avLst>
              <a:gd name="adj" fmla="val 3920"/>
            </a:avLst>
          </a:prstGeom>
          <a:solidFill>
            <a:srgbClr val="D5DCF6"/>
          </a:solidFill>
          <a:ln w="7620">
            <a:solidFill>
              <a:srgbClr val="BBC2DC"/>
            </a:solidFill>
            <a:prstDash val="solid"/>
          </a:ln>
        </p:spPr>
      </p:sp>
      <p:sp>
        <p:nvSpPr>
          <p:cNvPr id="8" name="Text 5"/>
          <p:cNvSpPr/>
          <p:nvPr/>
        </p:nvSpPr>
        <p:spPr>
          <a:xfrm>
            <a:off x="4894183" y="2654975"/>
            <a:ext cx="2758797" cy="34480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Alexandria Semi Bold" pitchFamily="34" charset="0"/>
                <a:ea typeface="Alexandria Semi Bold" pitchFamily="34" charset="-122"/>
                <a:cs typeface="Alexandria Semi Bold" pitchFamily="34" charset="-120"/>
              </a:rPr>
              <a:t>Social Barriers</a:t>
            </a:r>
            <a:endParaRPr lang="en-US" sz="2150" dirty="0"/>
          </a:p>
        </p:txBody>
      </p:sp>
      <p:sp>
        <p:nvSpPr>
          <p:cNvPr id="9" name="Text 6"/>
          <p:cNvSpPr/>
          <p:nvPr/>
        </p:nvSpPr>
        <p:spPr>
          <a:xfrm>
            <a:off x="4894183" y="3125510"/>
            <a:ext cx="3298865" cy="1341596"/>
          </a:xfrm>
          <a:prstGeom prst="rect">
            <a:avLst/>
          </a:prstGeom>
          <a:noFill/>
          <a:ln/>
        </p:spPr>
        <p:txBody>
          <a:bodyPr wrap="square" lIns="0" tIns="0" rIns="0" bIns="0" rtlCol="0" anchor="t"/>
          <a:lstStyle/>
          <a:p>
            <a:pPr marL="0" indent="0">
              <a:lnSpc>
                <a:spcPts val="2600"/>
              </a:lnSpc>
              <a:buNone/>
            </a:pPr>
            <a:r>
              <a:rPr lang="en-US" sz="1650" dirty="0">
                <a:solidFill>
                  <a:srgbClr val="3B3535"/>
                </a:solidFill>
                <a:latin typeface="Sora Light" pitchFamily="34" charset="0"/>
                <a:ea typeface="Sora Light" pitchFamily="34" charset="-122"/>
                <a:cs typeface="Sora Light" pitchFamily="34" charset="-120"/>
              </a:rPr>
              <a:t>Limited accessible spaces and lack of inclusive platforms hinder the formation of meaningful friendships.</a:t>
            </a:r>
            <a:endParaRPr lang="en-US" sz="1650" dirty="0"/>
          </a:p>
        </p:txBody>
      </p:sp>
      <p:sp>
        <p:nvSpPr>
          <p:cNvPr id="10" name="Shape 7"/>
          <p:cNvSpPr/>
          <p:nvPr/>
        </p:nvSpPr>
        <p:spPr>
          <a:xfrm>
            <a:off x="733782" y="4894064"/>
            <a:ext cx="3733443" cy="2591514"/>
          </a:xfrm>
          <a:prstGeom prst="roundRect">
            <a:avLst>
              <a:gd name="adj" fmla="val 3398"/>
            </a:avLst>
          </a:prstGeom>
          <a:solidFill>
            <a:srgbClr val="D5DCF6"/>
          </a:solidFill>
          <a:ln w="7620">
            <a:solidFill>
              <a:srgbClr val="BBC2DC"/>
            </a:solidFill>
            <a:prstDash val="solid"/>
          </a:ln>
        </p:spPr>
      </p:sp>
      <p:sp>
        <p:nvSpPr>
          <p:cNvPr id="11" name="Text 8"/>
          <p:cNvSpPr/>
          <p:nvPr/>
        </p:nvSpPr>
        <p:spPr>
          <a:xfrm>
            <a:off x="951071" y="5111353"/>
            <a:ext cx="3298865" cy="689610"/>
          </a:xfrm>
          <a:prstGeom prst="rect">
            <a:avLst/>
          </a:prstGeom>
          <a:noFill/>
          <a:ln/>
        </p:spPr>
        <p:txBody>
          <a:bodyPr wrap="square" lIns="0" tIns="0" rIns="0" bIns="0" rtlCol="0" anchor="t"/>
          <a:lstStyle/>
          <a:p>
            <a:pPr marL="0" indent="0">
              <a:lnSpc>
                <a:spcPts val="2700"/>
              </a:lnSpc>
              <a:buNone/>
            </a:pPr>
            <a:r>
              <a:rPr lang="en-US" sz="2150" dirty="0">
                <a:solidFill>
                  <a:srgbClr val="3B3535"/>
                </a:solidFill>
                <a:latin typeface="Alexandria Semi Bold" pitchFamily="34" charset="0"/>
                <a:ea typeface="Alexandria Semi Bold" pitchFamily="34" charset="-122"/>
                <a:cs typeface="Alexandria Semi Bold" pitchFamily="34" charset="-120"/>
              </a:rPr>
              <a:t>Societal Misconceptions</a:t>
            </a:r>
            <a:endParaRPr lang="en-US" sz="2150" dirty="0"/>
          </a:p>
        </p:txBody>
      </p:sp>
      <p:sp>
        <p:nvSpPr>
          <p:cNvPr id="12" name="Text 9"/>
          <p:cNvSpPr/>
          <p:nvPr/>
        </p:nvSpPr>
        <p:spPr>
          <a:xfrm>
            <a:off x="951071" y="5926693"/>
            <a:ext cx="3298865" cy="1341596"/>
          </a:xfrm>
          <a:prstGeom prst="rect">
            <a:avLst/>
          </a:prstGeom>
          <a:noFill/>
          <a:ln/>
        </p:spPr>
        <p:txBody>
          <a:bodyPr wrap="square" lIns="0" tIns="0" rIns="0" bIns="0" rtlCol="0" anchor="t"/>
          <a:lstStyle/>
          <a:p>
            <a:pPr marL="0" indent="0">
              <a:lnSpc>
                <a:spcPts val="2600"/>
              </a:lnSpc>
              <a:buNone/>
            </a:pPr>
            <a:r>
              <a:rPr lang="en-US" sz="1650" dirty="0">
                <a:solidFill>
                  <a:srgbClr val="3B3535"/>
                </a:solidFill>
                <a:latin typeface="Sora Light" pitchFamily="34" charset="0"/>
                <a:ea typeface="Sora Light" pitchFamily="34" charset="-122"/>
                <a:cs typeface="Sora Light" pitchFamily="34" charset="-120"/>
              </a:rPr>
              <a:t>Misconceptions about disabilities create additional barriers to social integration and understanding.</a:t>
            </a:r>
            <a:endParaRPr lang="en-US" sz="1650" dirty="0"/>
          </a:p>
        </p:txBody>
      </p:sp>
      <p:sp>
        <p:nvSpPr>
          <p:cNvPr id="13" name="Shape 10"/>
          <p:cNvSpPr/>
          <p:nvPr/>
        </p:nvSpPr>
        <p:spPr>
          <a:xfrm>
            <a:off x="4676894" y="4894064"/>
            <a:ext cx="3733443" cy="2591514"/>
          </a:xfrm>
          <a:prstGeom prst="roundRect">
            <a:avLst>
              <a:gd name="adj" fmla="val 3398"/>
            </a:avLst>
          </a:prstGeom>
          <a:solidFill>
            <a:srgbClr val="D5DCF6"/>
          </a:solidFill>
          <a:ln w="7620">
            <a:solidFill>
              <a:srgbClr val="BBC2DC"/>
            </a:solidFill>
            <a:prstDash val="solid"/>
          </a:ln>
        </p:spPr>
      </p:sp>
      <p:sp>
        <p:nvSpPr>
          <p:cNvPr id="14" name="Text 11"/>
          <p:cNvSpPr/>
          <p:nvPr/>
        </p:nvSpPr>
        <p:spPr>
          <a:xfrm>
            <a:off x="4894183" y="5111353"/>
            <a:ext cx="2758797" cy="34480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Alexandria Semi Bold" pitchFamily="34" charset="0"/>
                <a:ea typeface="Alexandria Semi Bold" pitchFamily="34" charset="-122"/>
                <a:cs typeface="Alexandria Semi Bold" pitchFamily="34" charset="-120"/>
              </a:rPr>
              <a:t>Digital Divide</a:t>
            </a:r>
            <a:endParaRPr lang="en-US" sz="2150" dirty="0"/>
          </a:p>
        </p:txBody>
      </p:sp>
      <p:sp>
        <p:nvSpPr>
          <p:cNvPr id="15" name="Text 12"/>
          <p:cNvSpPr/>
          <p:nvPr/>
        </p:nvSpPr>
        <p:spPr>
          <a:xfrm>
            <a:off x="4894183" y="5581888"/>
            <a:ext cx="3298865" cy="1341596"/>
          </a:xfrm>
          <a:prstGeom prst="rect">
            <a:avLst/>
          </a:prstGeom>
          <a:noFill/>
          <a:ln/>
        </p:spPr>
        <p:txBody>
          <a:bodyPr wrap="square" lIns="0" tIns="0" rIns="0" bIns="0" rtlCol="0" anchor="t"/>
          <a:lstStyle/>
          <a:p>
            <a:pPr marL="0" indent="0">
              <a:lnSpc>
                <a:spcPts val="2600"/>
              </a:lnSpc>
              <a:buNone/>
            </a:pPr>
            <a:r>
              <a:rPr lang="en-US" sz="1650" dirty="0">
                <a:solidFill>
                  <a:srgbClr val="3B3535"/>
                </a:solidFill>
                <a:latin typeface="Sora Light" pitchFamily="34" charset="0"/>
                <a:ea typeface="Sora Light" pitchFamily="34" charset="-122"/>
                <a:cs typeface="Sora Light" pitchFamily="34" charset="-120"/>
              </a:rPr>
              <a:t>Many existing social platforms lack comprehensive accessibility features, further isolating disabled individuals.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6744" y="515303"/>
            <a:ext cx="7910512" cy="1159193"/>
          </a:xfrm>
          <a:prstGeom prst="rect">
            <a:avLst/>
          </a:prstGeom>
          <a:noFill/>
          <a:ln/>
        </p:spPr>
        <p:txBody>
          <a:bodyPr wrap="square" lIns="0" tIns="0" rIns="0" bIns="0" rtlCol="0" anchor="t"/>
          <a:lstStyle/>
          <a:p>
            <a:pPr marL="0" indent="0">
              <a:lnSpc>
                <a:spcPts val="4550"/>
              </a:lnSpc>
              <a:buNone/>
            </a:pPr>
            <a:r>
              <a:rPr lang="en-US" sz="3650" dirty="0">
                <a:solidFill>
                  <a:srgbClr val="1F1E1E"/>
                </a:solidFill>
                <a:latin typeface="Alexandria Semi Bold" pitchFamily="34" charset="0"/>
                <a:ea typeface="Alexandria Semi Bold" pitchFamily="34" charset="-122"/>
                <a:cs typeface="Alexandria Semi Bold" pitchFamily="34" charset="-120"/>
              </a:rPr>
              <a:t>AbleBond: Our Innovative Solution</a:t>
            </a:r>
            <a:endParaRPr lang="en-US" sz="3650" dirty="0"/>
          </a:p>
        </p:txBody>
      </p:sp>
      <p:sp>
        <p:nvSpPr>
          <p:cNvPr id="4" name="Shape 1"/>
          <p:cNvSpPr/>
          <p:nvPr/>
        </p:nvSpPr>
        <p:spPr>
          <a:xfrm>
            <a:off x="869633" y="1938814"/>
            <a:ext cx="22860" cy="5775484"/>
          </a:xfrm>
          <a:prstGeom prst="roundRect">
            <a:avLst>
              <a:gd name="adj" fmla="val 323761"/>
            </a:avLst>
          </a:prstGeom>
          <a:solidFill>
            <a:srgbClr val="BBC2DC"/>
          </a:solidFill>
          <a:ln/>
        </p:spPr>
      </p:sp>
      <p:sp>
        <p:nvSpPr>
          <p:cNvPr id="5" name="Shape 2"/>
          <p:cNvSpPr/>
          <p:nvPr/>
        </p:nvSpPr>
        <p:spPr>
          <a:xfrm>
            <a:off x="1056442" y="2323862"/>
            <a:ext cx="616744" cy="22860"/>
          </a:xfrm>
          <a:prstGeom prst="roundRect">
            <a:avLst>
              <a:gd name="adj" fmla="val 323761"/>
            </a:avLst>
          </a:prstGeom>
          <a:solidFill>
            <a:srgbClr val="BBC2DC"/>
          </a:solidFill>
          <a:ln/>
        </p:spPr>
      </p:sp>
      <p:sp>
        <p:nvSpPr>
          <p:cNvPr id="6" name="Shape 3"/>
          <p:cNvSpPr/>
          <p:nvPr/>
        </p:nvSpPr>
        <p:spPr>
          <a:xfrm>
            <a:off x="682823" y="2137053"/>
            <a:ext cx="396478" cy="396478"/>
          </a:xfrm>
          <a:prstGeom prst="roundRect">
            <a:avLst>
              <a:gd name="adj" fmla="val 18667"/>
            </a:avLst>
          </a:prstGeom>
          <a:solidFill>
            <a:srgbClr val="D5DCF6"/>
          </a:solidFill>
          <a:ln w="7620">
            <a:solidFill>
              <a:srgbClr val="BBC2DC"/>
            </a:solidFill>
            <a:prstDash val="solid"/>
          </a:ln>
        </p:spPr>
      </p:sp>
      <p:sp>
        <p:nvSpPr>
          <p:cNvPr id="7" name="Text 4"/>
          <p:cNvSpPr/>
          <p:nvPr/>
        </p:nvSpPr>
        <p:spPr>
          <a:xfrm>
            <a:off x="826294" y="2196108"/>
            <a:ext cx="109418" cy="278249"/>
          </a:xfrm>
          <a:prstGeom prst="rect">
            <a:avLst/>
          </a:prstGeom>
          <a:noFill/>
          <a:ln/>
        </p:spPr>
        <p:txBody>
          <a:bodyPr wrap="none" lIns="0" tIns="0" rIns="0" bIns="0" rtlCol="0" anchor="t"/>
          <a:lstStyle/>
          <a:p>
            <a:pPr marL="0" indent="0" algn="ctr">
              <a:lnSpc>
                <a:spcPts val="2150"/>
              </a:lnSpc>
              <a:buNone/>
            </a:pPr>
            <a:r>
              <a:rPr lang="en-US" sz="2150" dirty="0">
                <a:solidFill>
                  <a:srgbClr val="3B3535"/>
                </a:solidFill>
                <a:latin typeface="Alexandria Semi Bold" pitchFamily="34" charset="0"/>
                <a:ea typeface="Alexandria Semi Bold" pitchFamily="34" charset="-122"/>
                <a:cs typeface="Alexandria Semi Bold" pitchFamily="34" charset="-120"/>
              </a:rPr>
              <a:t>1</a:t>
            </a:r>
            <a:endParaRPr lang="en-US" sz="2150" dirty="0"/>
          </a:p>
        </p:txBody>
      </p:sp>
      <p:sp>
        <p:nvSpPr>
          <p:cNvPr id="8" name="Text 5"/>
          <p:cNvSpPr/>
          <p:nvPr/>
        </p:nvSpPr>
        <p:spPr>
          <a:xfrm>
            <a:off x="1850231" y="2115026"/>
            <a:ext cx="2318623" cy="289679"/>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Connect</a:t>
            </a:r>
            <a:endParaRPr lang="en-US" sz="1800" dirty="0"/>
          </a:p>
        </p:txBody>
      </p:sp>
      <p:sp>
        <p:nvSpPr>
          <p:cNvPr id="9" name="Text 6"/>
          <p:cNvSpPr/>
          <p:nvPr/>
        </p:nvSpPr>
        <p:spPr>
          <a:xfrm>
            <a:off x="1850231" y="2510433"/>
            <a:ext cx="6677025" cy="563880"/>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Users create profiles highlighting their interests, abilities, and accessibility needs, fostering connections based on shared experiences and passions.</a:t>
            </a:r>
            <a:endParaRPr lang="en-US" sz="1350" dirty="0"/>
          </a:p>
        </p:txBody>
      </p:sp>
      <p:sp>
        <p:nvSpPr>
          <p:cNvPr id="10" name="Shape 7"/>
          <p:cNvSpPr/>
          <p:nvPr/>
        </p:nvSpPr>
        <p:spPr>
          <a:xfrm>
            <a:off x="1056442" y="3811786"/>
            <a:ext cx="616744" cy="22860"/>
          </a:xfrm>
          <a:prstGeom prst="roundRect">
            <a:avLst>
              <a:gd name="adj" fmla="val 323761"/>
            </a:avLst>
          </a:prstGeom>
          <a:solidFill>
            <a:srgbClr val="BBC2DC"/>
          </a:solidFill>
          <a:ln/>
        </p:spPr>
      </p:sp>
      <p:sp>
        <p:nvSpPr>
          <p:cNvPr id="11" name="Shape 8"/>
          <p:cNvSpPr/>
          <p:nvPr/>
        </p:nvSpPr>
        <p:spPr>
          <a:xfrm>
            <a:off x="682823" y="3624977"/>
            <a:ext cx="396478" cy="396478"/>
          </a:xfrm>
          <a:prstGeom prst="roundRect">
            <a:avLst>
              <a:gd name="adj" fmla="val 18667"/>
            </a:avLst>
          </a:prstGeom>
          <a:solidFill>
            <a:srgbClr val="D5DCF6"/>
          </a:solidFill>
          <a:ln w="7620">
            <a:solidFill>
              <a:srgbClr val="BBC2DC"/>
            </a:solidFill>
            <a:prstDash val="solid"/>
          </a:ln>
        </p:spPr>
      </p:sp>
      <p:sp>
        <p:nvSpPr>
          <p:cNvPr id="12" name="Text 9"/>
          <p:cNvSpPr/>
          <p:nvPr/>
        </p:nvSpPr>
        <p:spPr>
          <a:xfrm>
            <a:off x="797957" y="3684032"/>
            <a:ext cx="166092" cy="278249"/>
          </a:xfrm>
          <a:prstGeom prst="rect">
            <a:avLst/>
          </a:prstGeom>
          <a:noFill/>
          <a:ln/>
        </p:spPr>
        <p:txBody>
          <a:bodyPr wrap="none" lIns="0" tIns="0" rIns="0" bIns="0" rtlCol="0" anchor="t"/>
          <a:lstStyle/>
          <a:p>
            <a:pPr marL="0" indent="0" algn="ctr">
              <a:lnSpc>
                <a:spcPts val="2150"/>
              </a:lnSpc>
              <a:buNone/>
            </a:pPr>
            <a:r>
              <a:rPr lang="en-US" sz="2150" dirty="0">
                <a:solidFill>
                  <a:srgbClr val="3B3535"/>
                </a:solidFill>
                <a:latin typeface="Alexandria Semi Bold" pitchFamily="34" charset="0"/>
                <a:ea typeface="Alexandria Semi Bold" pitchFamily="34" charset="-122"/>
                <a:cs typeface="Alexandria Semi Bold" pitchFamily="34" charset="-120"/>
              </a:rPr>
              <a:t>2</a:t>
            </a:r>
            <a:endParaRPr lang="en-US" sz="2150" dirty="0"/>
          </a:p>
        </p:txBody>
      </p:sp>
      <p:sp>
        <p:nvSpPr>
          <p:cNvPr id="13" name="Text 10"/>
          <p:cNvSpPr/>
          <p:nvPr/>
        </p:nvSpPr>
        <p:spPr>
          <a:xfrm>
            <a:off x="1850231" y="3602950"/>
            <a:ext cx="2318623" cy="289679"/>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Engage</a:t>
            </a:r>
            <a:endParaRPr lang="en-US" sz="1800" dirty="0"/>
          </a:p>
        </p:txBody>
      </p:sp>
      <p:sp>
        <p:nvSpPr>
          <p:cNvPr id="14" name="Text 11"/>
          <p:cNvSpPr/>
          <p:nvPr/>
        </p:nvSpPr>
        <p:spPr>
          <a:xfrm>
            <a:off x="1850231" y="3998357"/>
            <a:ext cx="6677025" cy="563880"/>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Participate in gamified friendship-building missions and inclusive events, earning rewards and building relationships through shared experiences.</a:t>
            </a:r>
            <a:endParaRPr lang="en-US" sz="1350" dirty="0"/>
          </a:p>
        </p:txBody>
      </p:sp>
      <p:sp>
        <p:nvSpPr>
          <p:cNvPr id="15" name="Shape 12"/>
          <p:cNvSpPr/>
          <p:nvPr/>
        </p:nvSpPr>
        <p:spPr>
          <a:xfrm>
            <a:off x="1056442" y="5299710"/>
            <a:ext cx="616744" cy="22860"/>
          </a:xfrm>
          <a:prstGeom prst="roundRect">
            <a:avLst>
              <a:gd name="adj" fmla="val 323761"/>
            </a:avLst>
          </a:prstGeom>
          <a:solidFill>
            <a:srgbClr val="BBC2DC"/>
          </a:solidFill>
          <a:ln/>
        </p:spPr>
      </p:sp>
      <p:sp>
        <p:nvSpPr>
          <p:cNvPr id="16" name="Shape 13"/>
          <p:cNvSpPr/>
          <p:nvPr/>
        </p:nvSpPr>
        <p:spPr>
          <a:xfrm>
            <a:off x="682823" y="5112901"/>
            <a:ext cx="396478" cy="396478"/>
          </a:xfrm>
          <a:prstGeom prst="roundRect">
            <a:avLst>
              <a:gd name="adj" fmla="val 18667"/>
            </a:avLst>
          </a:prstGeom>
          <a:solidFill>
            <a:srgbClr val="D5DCF6"/>
          </a:solidFill>
          <a:ln w="7620">
            <a:solidFill>
              <a:srgbClr val="BBC2DC"/>
            </a:solidFill>
            <a:prstDash val="solid"/>
          </a:ln>
        </p:spPr>
      </p:sp>
      <p:sp>
        <p:nvSpPr>
          <p:cNvPr id="17" name="Text 14"/>
          <p:cNvSpPr/>
          <p:nvPr/>
        </p:nvSpPr>
        <p:spPr>
          <a:xfrm>
            <a:off x="797838" y="5171956"/>
            <a:ext cx="166330" cy="278249"/>
          </a:xfrm>
          <a:prstGeom prst="rect">
            <a:avLst/>
          </a:prstGeom>
          <a:noFill/>
          <a:ln/>
        </p:spPr>
        <p:txBody>
          <a:bodyPr wrap="none" lIns="0" tIns="0" rIns="0" bIns="0" rtlCol="0" anchor="t"/>
          <a:lstStyle/>
          <a:p>
            <a:pPr marL="0" indent="0" algn="ctr">
              <a:lnSpc>
                <a:spcPts val="2150"/>
              </a:lnSpc>
              <a:buNone/>
            </a:pPr>
            <a:r>
              <a:rPr lang="en-US" sz="2150" dirty="0">
                <a:solidFill>
                  <a:srgbClr val="3B3535"/>
                </a:solidFill>
                <a:latin typeface="Alexandria Semi Bold" pitchFamily="34" charset="0"/>
                <a:ea typeface="Alexandria Semi Bold" pitchFamily="34" charset="-122"/>
                <a:cs typeface="Alexandria Semi Bold" pitchFamily="34" charset="-120"/>
              </a:rPr>
              <a:t>3</a:t>
            </a:r>
            <a:endParaRPr lang="en-US" sz="2150" dirty="0"/>
          </a:p>
        </p:txBody>
      </p:sp>
      <p:sp>
        <p:nvSpPr>
          <p:cNvPr id="18" name="Text 15"/>
          <p:cNvSpPr/>
          <p:nvPr/>
        </p:nvSpPr>
        <p:spPr>
          <a:xfrm>
            <a:off x="1850231" y="5090874"/>
            <a:ext cx="2318623" cy="289679"/>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Grow</a:t>
            </a:r>
            <a:endParaRPr lang="en-US" sz="1800" dirty="0"/>
          </a:p>
        </p:txBody>
      </p:sp>
      <p:sp>
        <p:nvSpPr>
          <p:cNvPr id="19" name="Text 16"/>
          <p:cNvSpPr/>
          <p:nvPr/>
        </p:nvSpPr>
        <p:spPr>
          <a:xfrm>
            <a:off x="1850231" y="5486281"/>
            <a:ext cx="6677025" cy="563880"/>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Track progress, unlock achievements, and expand social circles while developing empathy and understanding across diverse abilities.</a:t>
            </a:r>
            <a:endParaRPr lang="en-US" sz="1350" dirty="0"/>
          </a:p>
        </p:txBody>
      </p:sp>
      <p:sp>
        <p:nvSpPr>
          <p:cNvPr id="20" name="Shape 17"/>
          <p:cNvSpPr/>
          <p:nvPr/>
        </p:nvSpPr>
        <p:spPr>
          <a:xfrm>
            <a:off x="1056442" y="6787634"/>
            <a:ext cx="616744" cy="22860"/>
          </a:xfrm>
          <a:prstGeom prst="roundRect">
            <a:avLst>
              <a:gd name="adj" fmla="val 323761"/>
            </a:avLst>
          </a:prstGeom>
          <a:solidFill>
            <a:srgbClr val="BBC2DC"/>
          </a:solidFill>
          <a:ln/>
        </p:spPr>
      </p:sp>
      <p:sp>
        <p:nvSpPr>
          <p:cNvPr id="21" name="Shape 18"/>
          <p:cNvSpPr/>
          <p:nvPr/>
        </p:nvSpPr>
        <p:spPr>
          <a:xfrm>
            <a:off x="682823" y="6600825"/>
            <a:ext cx="396478" cy="396478"/>
          </a:xfrm>
          <a:prstGeom prst="roundRect">
            <a:avLst>
              <a:gd name="adj" fmla="val 18667"/>
            </a:avLst>
          </a:prstGeom>
          <a:solidFill>
            <a:srgbClr val="D5DCF6"/>
          </a:solidFill>
          <a:ln w="7620">
            <a:solidFill>
              <a:srgbClr val="BBC2DC"/>
            </a:solidFill>
            <a:prstDash val="solid"/>
          </a:ln>
        </p:spPr>
      </p:sp>
      <p:sp>
        <p:nvSpPr>
          <p:cNvPr id="22" name="Text 19"/>
          <p:cNvSpPr/>
          <p:nvPr/>
        </p:nvSpPr>
        <p:spPr>
          <a:xfrm>
            <a:off x="797123" y="6659880"/>
            <a:ext cx="167759" cy="278249"/>
          </a:xfrm>
          <a:prstGeom prst="rect">
            <a:avLst/>
          </a:prstGeom>
          <a:noFill/>
          <a:ln/>
        </p:spPr>
        <p:txBody>
          <a:bodyPr wrap="none" lIns="0" tIns="0" rIns="0" bIns="0" rtlCol="0" anchor="t"/>
          <a:lstStyle/>
          <a:p>
            <a:pPr marL="0" indent="0" algn="ctr">
              <a:lnSpc>
                <a:spcPts val="2150"/>
              </a:lnSpc>
              <a:buNone/>
            </a:pPr>
            <a:r>
              <a:rPr lang="en-US" sz="2150" dirty="0">
                <a:solidFill>
                  <a:srgbClr val="3B3535"/>
                </a:solidFill>
                <a:latin typeface="Alexandria Semi Bold" pitchFamily="34" charset="0"/>
                <a:ea typeface="Alexandria Semi Bold" pitchFamily="34" charset="-122"/>
                <a:cs typeface="Alexandria Semi Bold" pitchFamily="34" charset="-120"/>
              </a:rPr>
              <a:t>4</a:t>
            </a:r>
            <a:endParaRPr lang="en-US" sz="2150" dirty="0"/>
          </a:p>
        </p:txBody>
      </p:sp>
      <p:sp>
        <p:nvSpPr>
          <p:cNvPr id="23" name="Text 20"/>
          <p:cNvSpPr/>
          <p:nvPr/>
        </p:nvSpPr>
        <p:spPr>
          <a:xfrm>
            <a:off x="1850231" y="6578798"/>
            <a:ext cx="2318623" cy="289679"/>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Thrive</a:t>
            </a:r>
            <a:endParaRPr lang="en-US" sz="1800" dirty="0"/>
          </a:p>
        </p:txBody>
      </p:sp>
      <p:sp>
        <p:nvSpPr>
          <p:cNvPr id="24" name="Text 21"/>
          <p:cNvSpPr/>
          <p:nvPr/>
        </p:nvSpPr>
        <p:spPr>
          <a:xfrm>
            <a:off x="1850231" y="6974205"/>
            <a:ext cx="6677025" cy="563880"/>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Experience reduced social isolation, improved mental well-being, and a stronger sense of community and belonging.</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181395"/>
            <a:ext cx="7742753" cy="712708"/>
          </a:xfrm>
          <a:prstGeom prst="rect">
            <a:avLst/>
          </a:prstGeom>
          <a:noFill/>
          <a:ln/>
        </p:spPr>
        <p:txBody>
          <a:bodyPr wrap="none" lIns="0" tIns="0" rIns="0" bIns="0" rtlCol="0" anchor="t"/>
          <a:lstStyle/>
          <a:p>
            <a:pPr marL="0" indent="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Core Features of AbleBond</a:t>
            </a:r>
            <a:endParaRPr lang="en-US" sz="4450" dirty="0"/>
          </a:p>
        </p:txBody>
      </p:sp>
      <p:sp>
        <p:nvSpPr>
          <p:cNvPr id="3" name="Text 1"/>
          <p:cNvSpPr/>
          <p:nvPr/>
        </p:nvSpPr>
        <p:spPr>
          <a:xfrm>
            <a:off x="758309" y="2961680"/>
            <a:ext cx="3119437" cy="356235"/>
          </a:xfrm>
          <a:prstGeom prst="rect">
            <a:avLst/>
          </a:prstGeom>
          <a:noFill/>
          <a:ln/>
        </p:spPr>
        <p:txBody>
          <a:bodyPr wrap="none" lIns="0" tIns="0" rIns="0" bIns="0" rtlCol="0" anchor="t"/>
          <a:lstStyle/>
          <a:p>
            <a:pPr marL="0" indent="0">
              <a:lnSpc>
                <a:spcPts val="2800"/>
              </a:lnSpc>
              <a:buNone/>
            </a:pPr>
            <a:r>
              <a:rPr lang="en-US" sz="2800" dirty="0">
                <a:solidFill>
                  <a:srgbClr val="1F1E1E"/>
                </a:solidFill>
                <a:latin typeface="Alexandria Semi Bold" pitchFamily="34" charset="0"/>
                <a:ea typeface="Alexandria Semi Bold" pitchFamily="34" charset="-122"/>
                <a:cs typeface="Alexandria Semi Bold" pitchFamily="34" charset="-120"/>
              </a:rPr>
              <a:t>Inclusive Registration</a:t>
            </a:r>
            <a:endParaRPr lang="en-US" sz="2800" dirty="0"/>
          </a:p>
        </p:txBody>
      </p:sp>
      <p:sp>
        <p:nvSpPr>
          <p:cNvPr id="4" name="Text 2"/>
          <p:cNvSpPr/>
          <p:nvPr/>
        </p:nvSpPr>
        <p:spPr>
          <a:xfrm>
            <a:off x="758309" y="3890724"/>
            <a:ext cx="4018359" cy="2080260"/>
          </a:xfrm>
          <a:prstGeom prst="rect">
            <a:avLst/>
          </a:prstGeom>
          <a:noFill/>
          <a:ln/>
        </p:spPr>
        <p:txBody>
          <a:bodyPr wrap="square" lIns="0" tIns="0" rIns="0" bIns="0" rtlCol="0" anchor="t"/>
          <a:lstStyle/>
          <a:p>
            <a:pPr marL="0" indent="0">
              <a:lnSpc>
                <a:spcPts val="2700"/>
              </a:lnSpc>
              <a:buNone/>
            </a:pPr>
            <a:r>
              <a:rPr lang="en-US" sz="2000" dirty="0">
                <a:solidFill>
                  <a:srgbClr val="3B3535"/>
                </a:solidFill>
                <a:latin typeface="Sora Light" pitchFamily="34" charset="0"/>
                <a:ea typeface="Sora Light" pitchFamily="34" charset="-122"/>
                <a:cs typeface="Sora Light" pitchFamily="34" charset="-120"/>
              </a:rPr>
              <a:t>User-friendly interface accommodating various needs. Disabled users specify interests and accessibility requirements, while abled users share skills and support areas.</a:t>
            </a:r>
            <a:endParaRPr lang="en-US" sz="2000" dirty="0"/>
          </a:p>
        </p:txBody>
      </p:sp>
      <p:sp>
        <p:nvSpPr>
          <p:cNvPr id="5" name="Text 3"/>
          <p:cNvSpPr/>
          <p:nvPr/>
        </p:nvSpPr>
        <p:spPr>
          <a:xfrm>
            <a:off x="5312926" y="2974921"/>
            <a:ext cx="2861548" cy="356235"/>
          </a:xfrm>
          <a:prstGeom prst="rect">
            <a:avLst/>
          </a:prstGeom>
          <a:noFill/>
          <a:ln/>
        </p:spPr>
        <p:txBody>
          <a:bodyPr wrap="none" lIns="0" tIns="0" rIns="0" bIns="0" rtlCol="0" anchor="t"/>
          <a:lstStyle/>
          <a:p>
            <a:pPr marL="0" indent="0">
              <a:lnSpc>
                <a:spcPts val="2800"/>
              </a:lnSpc>
              <a:buNone/>
            </a:pPr>
            <a:r>
              <a:rPr lang="en-US" sz="2800" dirty="0">
                <a:solidFill>
                  <a:srgbClr val="1F1E1E"/>
                </a:solidFill>
                <a:latin typeface="Alexandria Semi Bold" pitchFamily="34" charset="0"/>
                <a:ea typeface="Alexandria Semi Bold" pitchFamily="34" charset="-122"/>
                <a:cs typeface="Alexandria Semi Bold" pitchFamily="34" charset="-120"/>
              </a:rPr>
              <a:t>Friendship Missions</a:t>
            </a:r>
            <a:endParaRPr lang="en-US" sz="2800" dirty="0"/>
          </a:p>
        </p:txBody>
      </p:sp>
      <p:sp>
        <p:nvSpPr>
          <p:cNvPr id="6" name="Text 4"/>
          <p:cNvSpPr/>
          <p:nvPr/>
        </p:nvSpPr>
        <p:spPr>
          <a:xfrm>
            <a:off x="5312926" y="3890724"/>
            <a:ext cx="4018359" cy="1386840"/>
          </a:xfrm>
          <a:prstGeom prst="rect">
            <a:avLst/>
          </a:prstGeom>
          <a:noFill/>
          <a:ln/>
        </p:spPr>
        <p:txBody>
          <a:bodyPr wrap="square" lIns="0" tIns="0" rIns="0" bIns="0" rtlCol="0" anchor="t"/>
          <a:lstStyle/>
          <a:p>
            <a:pPr marL="0" indent="0">
              <a:lnSpc>
                <a:spcPts val="2700"/>
              </a:lnSpc>
              <a:buNone/>
            </a:pPr>
            <a:r>
              <a:rPr lang="en-US" sz="2000" dirty="0">
                <a:solidFill>
                  <a:srgbClr val="3B3535"/>
                </a:solidFill>
                <a:latin typeface="Sora Light" pitchFamily="34" charset="0"/>
                <a:ea typeface="Sora Light" pitchFamily="34" charset="-122"/>
                <a:cs typeface="Sora Light" pitchFamily="34" charset="-120"/>
              </a:rPr>
              <a:t>Daily challenges designed for collaborative completion, encouraging interaction and bonding across abilities.</a:t>
            </a:r>
            <a:endParaRPr lang="en-US" sz="2000" dirty="0"/>
          </a:p>
        </p:txBody>
      </p:sp>
      <p:sp>
        <p:nvSpPr>
          <p:cNvPr id="7" name="Text 5"/>
          <p:cNvSpPr/>
          <p:nvPr/>
        </p:nvSpPr>
        <p:spPr>
          <a:xfrm>
            <a:off x="9867543" y="2961680"/>
            <a:ext cx="3930134" cy="356235"/>
          </a:xfrm>
          <a:prstGeom prst="rect">
            <a:avLst/>
          </a:prstGeom>
          <a:noFill/>
          <a:ln/>
        </p:spPr>
        <p:txBody>
          <a:bodyPr wrap="none" lIns="0" tIns="0" rIns="0" bIns="0" rtlCol="0" anchor="t"/>
          <a:lstStyle/>
          <a:p>
            <a:pPr marL="0" indent="0">
              <a:lnSpc>
                <a:spcPts val="2800"/>
              </a:lnSpc>
              <a:buNone/>
            </a:pPr>
            <a:r>
              <a:rPr lang="en-US" sz="2800" dirty="0">
                <a:solidFill>
                  <a:srgbClr val="1F1E1E"/>
                </a:solidFill>
                <a:latin typeface="Alexandria Semi Bold" pitchFamily="34" charset="0"/>
                <a:ea typeface="Alexandria Semi Bold" pitchFamily="34" charset="-122"/>
                <a:cs typeface="Alexandria Semi Bold" pitchFamily="34" charset="-120"/>
              </a:rPr>
              <a:t>Accessible Communication</a:t>
            </a:r>
            <a:endParaRPr lang="en-US" sz="2800" dirty="0"/>
          </a:p>
        </p:txBody>
      </p:sp>
      <p:sp>
        <p:nvSpPr>
          <p:cNvPr id="8" name="Text 6"/>
          <p:cNvSpPr/>
          <p:nvPr/>
        </p:nvSpPr>
        <p:spPr>
          <a:xfrm>
            <a:off x="9867543" y="3890724"/>
            <a:ext cx="4018359" cy="1386840"/>
          </a:xfrm>
          <a:prstGeom prst="rect">
            <a:avLst/>
          </a:prstGeom>
          <a:noFill/>
          <a:ln/>
        </p:spPr>
        <p:txBody>
          <a:bodyPr wrap="square" lIns="0" tIns="0" rIns="0" bIns="0" rtlCol="0" anchor="t"/>
          <a:lstStyle/>
          <a:p>
            <a:pPr marL="0" indent="0">
              <a:lnSpc>
                <a:spcPts val="2700"/>
              </a:lnSpc>
              <a:buNone/>
            </a:pPr>
            <a:r>
              <a:rPr lang="en-US" sz="2000" dirty="0">
                <a:solidFill>
                  <a:srgbClr val="3B3535"/>
                </a:solidFill>
                <a:latin typeface="Sora Light" pitchFamily="34" charset="0"/>
                <a:ea typeface="Sora Light" pitchFamily="34" charset="-122"/>
                <a:cs typeface="Sora Light" pitchFamily="34" charset="-120"/>
              </a:rPr>
              <a:t>Chat and video functionalities with text-to-speech, captions, and image descriptions ensure inclusive conversations.</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630198"/>
            <a:ext cx="7627382" cy="1425416"/>
          </a:xfrm>
          <a:prstGeom prst="rect">
            <a:avLst/>
          </a:prstGeom>
          <a:noFill/>
          <a:ln/>
        </p:spPr>
        <p:txBody>
          <a:bodyPr wrap="square" lIns="0" tIns="0" rIns="0" bIns="0" rtlCol="0" anchor="t"/>
          <a:lstStyle/>
          <a:p>
            <a:pPr marL="0" indent="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Unique Features for Reducing Isolation</a:t>
            </a:r>
            <a:endParaRPr lang="en-US" sz="4450" dirty="0"/>
          </a:p>
        </p:txBody>
      </p:sp>
      <p:pic>
        <p:nvPicPr>
          <p:cNvPr id="4" name="Image 1" descr="preencoded.png"/>
          <p:cNvPicPr>
            <a:picLocks noChangeAspect="1"/>
          </p:cNvPicPr>
          <p:nvPr/>
        </p:nvPicPr>
        <p:blipFill>
          <a:blip r:embed="rId4"/>
          <a:stretch>
            <a:fillRect/>
          </a:stretch>
        </p:blipFill>
        <p:spPr>
          <a:xfrm>
            <a:off x="758309" y="2380536"/>
            <a:ext cx="541615" cy="541615"/>
          </a:xfrm>
          <a:prstGeom prst="rect">
            <a:avLst/>
          </a:prstGeom>
        </p:spPr>
      </p:pic>
      <p:sp>
        <p:nvSpPr>
          <p:cNvPr id="5" name="Text 1"/>
          <p:cNvSpPr/>
          <p:nvPr/>
        </p:nvSpPr>
        <p:spPr>
          <a:xfrm>
            <a:off x="758309" y="3138726"/>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Adaptive Matching</a:t>
            </a:r>
            <a:endParaRPr lang="en-US" sz="2200" dirty="0"/>
          </a:p>
        </p:txBody>
      </p:sp>
      <p:sp>
        <p:nvSpPr>
          <p:cNvPr id="6" name="Text 2"/>
          <p:cNvSpPr/>
          <p:nvPr/>
        </p:nvSpPr>
        <p:spPr>
          <a:xfrm>
            <a:off x="758309" y="3624858"/>
            <a:ext cx="3651171" cy="1040130"/>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Sora Light" pitchFamily="34" charset="0"/>
                <a:ea typeface="Sora Light" pitchFamily="34" charset="-122"/>
                <a:cs typeface="Sora Light" pitchFamily="34" charset="-120"/>
              </a:rPr>
              <a:t>AI-driven algorithm pairs users based on shared interests and accessibility preferences.</a:t>
            </a:r>
            <a:endParaRPr lang="en-US" sz="1700" dirty="0"/>
          </a:p>
        </p:txBody>
      </p:sp>
      <p:pic>
        <p:nvPicPr>
          <p:cNvPr id="7" name="Image 2" descr="preencoded.png"/>
          <p:cNvPicPr>
            <a:picLocks noChangeAspect="1"/>
          </p:cNvPicPr>
          <p:nvPr/>
        </p:nvPicPr>
        <p:blipFill>
          <a:blip r:embed="rId5"/>
          <a:stretch>
            <a:fillRect/>
          </a:stretch>
        </p:blipFill>
        <p:spPr>
          <a:xfrm>
            <a:off x="4734401" y="2380536"/>
            <a:ext cx="541615" cy="541615"/>
          </a:xfrm>
          <a:prstGeom prst="rect">
            <a:avLst/>
          </a:prstGeom>
        </p:spPr>
      </p:pic>
      <p:sp>
        <p:nvSpPr>
          <p:cNvPr id="8" name="Text 3"/>
          <p:cNvSpPr/>
          <p:nvPr/>
        </p:nvSpPr>
        <p:spPr>
          <a:xfrm>
            <a:off x="4734401" y="3138726"/>
            <a:ext cx="2883218" cy="356235"/>
          </a:xfrm>
          <a:prstGeom prst="rect">
            <a:avLst/>
          </a:prstGeom>
          <a:noFill/>
          <a:ln/>
        </p:spPr>
        <p:txBody>
          <a:bodyPr wrap="none" lIns="0" tIns="0" rIns="0" bIns="0" rtlCol="0" anchor="t"/>
          <a:lstStyle/>
          <a:p>
            <a:pPr marL="0" indent="0" algn="l">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Creative Workshops</a:t>
            </a:r>
            <a:endParaRPr lang="en-US" sz="2200" dirty="0"/>
          </a:p>
        </p:txBody>
      </p:sp>
      <p:sp>
        <p:nvSpPr>
          <p:cNvPr id="9" name="Text 4"/>
          <p:cNvSpPr/>
          <p:nvPr/>
        </p:nvSpPr>
        <p:spPr>
          <a:xfrm>
            <a:off x="4734401" y="3624858"/>
            <a:ext cx="3651290" cy="1040130"/>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Sora Light" pitchFamily="34" charset="0"/>
                <a:ea typeface="Sora Light" pitchFamily="34" charset="-122"/>
                <a:cs typeface="Sora Light" pitchFamily="34" charset="-120"/>
              </a:rPr>
              <a:t>Art therapy and storytelling clubs for </a:t>
            </a:r>
          </a:p>
          <a:p>
            <a:pPr marL="0" indent="0" algn="l">
              <a:lnSpc>
                <a:spcPts val="2700"/>
              </a:lnSpc>
              <a:buNone/>
            </a:pPr>
            <a:r>
              <a:rPr lang="en-US" sz="1700" dirty="0">
                <a:solidFill>
                  <a:srgbClr val="3B3535"/>
                </a:solidFill>
                <a:latin typeface="Sora Light" pitchFamily="34" charset="0"/>
                <a:ea typeface="Sora Light" pitchFamily="34" charset="-122"/>
                <a:cs typeface="Sora Light" pitchFamily="34" charset="-120"/>
              </a:rPr>
              <a:t>self-expression and collaborative creativity.</a:t>
            </a:r>
            <a:endParaRPr lang="en-US" sz="1700" dirty="0"/>
          </a:p>
        </p:txBody>
      </p:sp>
      <p:pic>
        <p:nvPicPr>
          <p:cNvPr id="10" name="Image 3" descr="preencoded.png"/>
          <p:cNvPicPr>
            <a:picLocks noChangeAspect="1"/>
          </p:cNvPicPr>
          <p:nvPr/>
        </p:nvPicPr>
        <p:blipFill>
          <a:blip r:embed="rId6"/>
          <a:stretch>
            <a:fillRect/>
          </a:stretch>
        </p:blipFill>
        <p:spPr>
          <a:xfrm>
            <a:off x="758309" y="5314950"/>
            <a:ext cx="541615" cy="541615"/>
          </a:xfrm>
          <a:prstGeom prst="rect">
            <a:avLst/>
          </a:prstGeom>
        </p:spPr>
      </p:pic>
      <p:sp>
        <p:nvSpPr>
          <p:cNvPr id="11" name="Text 5"/>
          <p:cNvSpPr/>
          <p:nvPr/>
        </p:nvSpPr>
        <p:spPr>
          <a:xfrm>
            <a:off x="758309" y="6073140"/>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Adaptive Sports</a:t>
            </a:r>
            <a:endParaRPr lang="en-US" sz="2200" dirty="0"/>
          </a:p>
        </p:txBody>
      </p:sp>
      <p:sp>
        <p:nvSpPr>
          <p:cNvPr id="12" name="Text 6"/>
          <p:cNvSpPr/>
          <p:nvPr/>
        </p:nvSpPr>
        <p:spPr>
          <a:xfrm>
            <a:off x="758309" y="6559272"/>
            <a:ext cx="3651171" cy="1040130"/>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Sora Light" pitchFamily="34" charset="0"/>
                <a:ea typeface="Sora Light" pitchFamily="34" charset="-122"/>
                <a:cs typeface="Sora Light" pitchFamily="34" charset="-120"/>
              </a:rPr>
              <a:t>Inclusive activities like seated volleyball and boccia to promote physical engagement.</a:t>
            </a:r>
            <a:endParaRPr lang="en-US" sz="1700" dirty="0"/>
          </a:p>
        </p:txBody>
      </p:sp>
      <p:pic>
        <p:nvPicPr>
          <p:cNvPr id="13" name="Image 4" descr="preencoded.png"/>
          <p:cNvPicPr>
            <a:picLocks noChangeAspect="1"/>
          </p:cNvPicPr>
          <p:nvPr/>
        </p:nvPicPr>
        <p:blipFill>
          <a:blip r:embed="rId7"/>
          <a:stretch>
            <a:fillRect/>
          </a:stretch>
        </p:blipFill>
        <p:spPr>
          <a:xfrm>
            <a:off x="4734401" y="5314950"/>
            <a:ext cx="541615" cy="541615"/>
          </a:xfrm>
          <a:prstGeom prst="rect">
            <a:avLst/>
          </a:prstGeom>
        </p:spPr>
      </p:pic>
      <p:sp>
        <p:nvSpPr>
          <p:cNvPr id="14" name="Text 7"/>
          <p:cNvSpPr/>
          <p:nvPr/>
        </p:nvSpPr>
        <p:spPr>
          <a:xfrm>
            <a:off x="4734401" y="6073140"/>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Virtual Experiences</a:t>
            </a:r>
            <a:endParaRPr lang="en-US" sz="2200" dirty="0"/>
          </a:p>
        </p:txBody>
      </p:sp>
      <p:sp>
        <p:nvSpPr>
          <p:cNvPr id="15" name="Text 8"/>
          <p:cNvSpPr/>
          <p:nvPr/>
        </p:nvSpPr>
        <p:spPr>
          <a:xfrm>
            <a:off x="4734401" y="6559272"/>
            <a:ext cx="3651290" cy="1040130"/>
          </a:xfrm>
          <a:prstGeom prst="rect">
            <a:avLst/>
          </a:prstGeom>
          <a:noFill/>
          <a:ln/>
        </p:spPr>
        <p:txBody>
          <a:bodyPr wrap="square" lIns="0" tIns="0" rIns="0" bIns="0" rtlCol="0" anchor="t"/>
          <a:lstStyle/>
          <a:p>
            <a:pPr marL="0" indent="0" algn="l">
              <a:lnSpc>
                <a:spcPts val="2700"/>
              </a:lnSpc>
              <a:buNone/>
            </a:pPr>
            <a:r>
              <a:rPr lang="en-US" sz="1700" dirty="0">
                <a:solidFill>
                  <a:srgbClr val="3B3535"/>
                </a:solidFill>
                <a:latin typeface="Sora Light" pitchFamily="34" charset="0"/>
                <a:ea typeface="Sora Light" pitchFamily="34" charset="-122"/>
                <a:cs typeface="Sora Light" pitchFamily="34" charset="-120"/>
              </a:rPr>
              <a:t>Immersive VR activities for home-based engagement and exploration.</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100"/>
          </a:xfrm>
          <a:prstGeom prst="rect">
            <a:avLst/>
          </a:prstGeom>
        </p:spPr>
      </p:pic>
      <p:sp>
        <p:nvSpPr>
          <p:cNvPr id="3" name="Text 0"/>
          <p:cNvSpPr/>
          <p:nvPr/>
        </p:nvSpPr>
        <p:spPr>
          <a:xfrm>
            <a:off x="6118503" y="496610"/>
            <a:ext cx="7879794" cy="1188244"/>
          </a:xfrm>
          <a:prstGeom prst="rect">
            <a:avLst/>
          </a:prstGeom>
          <a:noFill/>
          <a:ln/>
        </p:spPr>
        <p:txBody>
          <a:bodyPr wrap="square" lIns="0" tIns="0" rIns="0" bIns="0" rtlCol="0" anchor="t"/>
          <a:lstStyle/>
          <a:p>
            <a:pPr marL="0" indent="0">
              <a:lnSpc>
                <a:spcPts val="4650"/>
              </a:lnSpc>
              <a:buNone/>
            </a:pPr>
            <a:r>
              <a:rPr lang="en-US" sz="3700" dirty="0">
                <a:solidFill>
                  <a:srgbClr val="1F1E1E"/>
                </a:solidFill>
                <a:latin typeface="Alexandria Semi Bold" pitchFamily="34" charset="0"/>
                <a:ea typeface="Alexandria Semi Bold" pitchFamily="34" charset="-122"/>
                <a:cs typeface="Alexandria Semi Bold" pitchFamily="34" charset="-120"/>
              </a:rPr>
              <a:t>Enhancing Engagement and Empathy</a:t>
            </a:r>
            <a:endParaRPr lang="en-US" sz="3700" dirty="0"/>
          </a:p>
        </p:txBody>
      </p:sp>
      <p:pic>
        <p:nvPicPr>
          <p:cNvPr id="4" name="Image 1" descr="preencoded.png"/>
          <p:cNvPicPr>
            <a:picLocks noChangeAspect="1"/>
          </p:cNvPicPr>
          <p:nvPr/>
        </p:nvPicPr>
        <p:blipFill>
          <a:blip r:embed="rId4"/>
          <a:stretch>
            <a:fillRect/>
          </a:stretch>
        </p:blipFill>
        <p:spPr>
          <a:xfrm>
            <a:off x="6118503" y="1955721"/>
            <a:ext cx="903089" cy="1444943"/>
          </a:xfrm>
          <a:prstGeom prst="rect">
            <a:avLst/>
          </a:prstGeom>
        </p:spPr>
      </p:pic>
      <p:sp>
        <p:nvSpPr>
          <p:cNvPr id="5" name="Text 1"/>
          <p:cNvSpPr/>
          <p:nvPr/>
        </p:nvSpPr>
        <p:spPr>
          <a:xfrm>
            <a:off x="7292459" y="2136338"/>
            <a:ext cx="2376607" cy="297061"/>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Friendship Insights</a:t>
            </a:r>
            <a:endParaRPr lang="en-US" sz="1850" dirty="0"/>
          </a:p>
        </p:txBody>
      </p:sp>
      <p:sp>
        <p:nvSpPr>
          <p:cNvPr id="6" name="Text 2"/>
          <p:cNvSpPr/>
          <p:nvPr/>
        </p:nvSpPr>
        <p:spPr>
          <a:xfrm>
            <a:off x="7292459" y="2541746"/>
            <a:ext cx="6705838" cy="577929"/>
          </a:xfrm>
          <a:prstGeom prst="rect">
            <a:avLst/>
          </a:prstGeom>
          <a:noFill/>
          <a:ln/>
        </p:spPr>
        <p:txBody>
          <a:bodyPr wrap="square" lIns="0" tIns="0" rIns="0" bIns="0" rtlCol="0" anchor="t"/>
          <a:lstStyle/>
          <a:p>
            <a:pPr marL="0" indent="0" algn="l">
              <a:lnSpc>
                <a:spcPts val="2250"/>
              </a:lnSpc>
              <a:buNone/>
            </a:pPr>
            <a:r>
              <a:rPr lang="en-US" sz="1400" dirty="0">
                <a:solidFill>
                  <a:srgbClr val="3B3535"/>
                </a:solidFill>
                <a:latin typeface="Sora Light" pitchFamily="34" charset="0"/>
                <a:ea typeface="Sora Light" pitchFamily="34" charset="-122"/>
                <a:cs typeface="Sora Light" pitchFamily="34" charset="-120"/>
              </a:rPr>
              <a:t>Track user engagement and friendship growth, providing personalized suggestions for new activities and connections.</a:t>
            </a:r>
            <a:endParaRPr lang="en-US" sz="1400" dirty="0"/>
          </a:p>
        </p:txBody>
      </p:sp>
      <p:pic>
        <p:nvPicPr>
          <p:cNvPr id="7" name="Image 2" descr="preencoded.png"/>
          <p:cNvPicPr>
            <a:picLocks noChangeAspect="1"/>
          </p:cNvPicPr>
          <p:nvPr/>
        </p:nvPicPr>
        <p:blipFill>
          <a:blip r:embed="rId5"/>
          <a:stretch>
            <a:fillRect/>
          </a:stretch>
        </p:blipFill>
        <p:spPr>
          <a:xfrm>
            <a:off x="6118503" y="3400663"/>
            <a:ext cx="903089" cy="1444943"/>
          </a:xfrm>
          <a:prstGeom prst="rect">
            <a:avLst/>
          </a:prstGeom>
        </p:spPr>
      </p:pic>
      <p:sp>
        <p:nvSpPr>
          <p:cNvPr id="8" name="Text 3"/>
          <p:cNvSpPr/>
          <p:nvPr/>
        </p:nvSpPr>
        <p:spPr>
          <a:xfrm>
            <a:off x="7292459" y="3581281"/>
            <a:ext cx="2877979" cy="297061"/>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Virtual Accessibility Lab</a:t>
            </a:r>
            <a:endParaRPr lang="en-US" sz="1850" dirty="0"/>
          </a:p>
        </p:txBody>
      </p:sp>
      <p:sp>
        <p:nvSpPr>
          <p:cNvPr id="9" name="Text 4"/>
          <p:cNvSpPr/>
          <p:nvPr/>
        </p:nvSpPr>
        <p:spPr>
          <a:xfrm>
            <a:off x="7292459" y="3986689"/>
            <a:ext cx="6705838" cy="577929"/>
          </a:xfrm>
          <a:prstGeom prst="rect">
            <a:avLst/>
          </a:prstGeom>
          <a:noFill/>
          <a:ln/>
        </p:spPr>
        <p:txBody>
          <a:bodyPr wrap="square" lIns="0" tIns="0" rIns="0" bIns="0" rtlCol="0" anchor="t"/>
          <a:lstStyle/>
          <a:p>
            <a:pPr marL="0" indent="0" algn="l">
              <a:lnSpc>
                <a:spcPts val="2250"/>
              </a:lnSpc>
              <a:buNone/>
            </a:pPr>
            <a:r>
              <a:rPr lang="en-US" sz="1400" dirty="0">
                <a:solidFill>
                  <a:srgbClr val="3B3535"/>
                </a:solidFill>
                <a:latin typeface="Sora Light" pitchFamily="34" charset="0"/>
                <a:ea typeface="Sora Light" pitchFamily="34" charset="-122"/>
                <a:cs typeface="Sora Light" pitchFamily="34" charset="-120"/>
              </a:rPr>
              <a:t>Simulations allow non-disabled users to experience challenges faced by disabled individuals  fostering empathy and understanding.</a:t>
            </a:r>
            <a:endParaRPr lang="en-US" sz="1400" dirty="0"/>
          </a:p>
        </p:txBody>
      </p:sp>
      <p:pic>
        <p:nvPicPr>
          <p:cNvPr id="10" name="Image 3" descr="preencoded.png"/>
          <p:cNvPicPr>
            <a:picLocks noChangeAspect="1"/>
          </p:cNvPicPr>
          <p:nvPr/>
        </p:nvPicPr>
        <p:blipFill>
          <a:blip r:embed="rId6"/>
          <a:stretch>
            <a:fillRect/>
          </a:stretch>
        </p:blipFill>
        <p:spPr>
          <a:xfrm>
            <a:off x="6118503" y="4845606"/>
            <a:ext cx="903089" cy="1444943"/>
          </a:xfrm>
          <a:prstGeom prst="rect">
            <a:avLst/>
          </a:prstGeom>
        </p:spPr>
      </p:pic>
      <p:sp>
        <p:nvSpPr>
          <p:cNvPr id="11" name="Text 5"/>
          <p:cNvSpPr/>
          <p:nvPr/>
        </p:nvSpPr>
        <p:spPr>
          <a:xfrm>
            <a:off x="7292459" y="5026223"/>
            <a:ext cx="2684621" cy="297061"/>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Achievements Journal</a:t>
            </a:r>
            <a:endParaRPr lang="en-US" sz="1850" dirty="0"/>
          </a:p>
        </p:txBody>
      </p:sp>
      <p:sp>
        <p:nvSpPr>
          <p:cNvPr id="12" name="Text 6"/>
          <p:cNvSpPr/>
          <p:nvPr/>
        </p:nvSpPr>
        <p:spPr>
          <a:xfrm>
            <a:off x="7292459" y="5431631"/>
            <a:ext cx="6705838" cy="577929"/>
          </a:xfrm>
          <a:prstGeom prst="rect">
            <a:avLst/>
          </a:prstGeom>
          <a:noFill/>
          <a:ln/>
        </p:spPr>
        <p:txBody>
          <a:bodyPr wrap="square" lIns="0" tIns="0" rIns="0" bIns="0" rtlCol="0" anchor="t"/>
          <a:lstStyle/>
          <a:p>
            <a:pPr marL="0" indent="0" algn="l">
              <a:lnSpc>
                <a:spcPts val="2250"/>
              </a:lnSpc>
              <a:buNone/>
            </a:pPr>
            <a:r>
              <a:rPr lang="en-US" sz="1400" dirty="0">
                <a:solidFill>
                  <a:srgbClr val="3B3535"/>
                </a:solidFill>
                <a:latin typeface="Sora Light" pitchFamily="34" charset="0"/>
                <a:ea typeface="Sora Light" pitchFamily="34" charset="-122"/>
                <a:cs typeface="Sora Light" pitchFamily="34" charset="-120"/>
              </a:rPr>
              <a:t>Document friendship journeys with guided prompts for reflection, encouraging deeper connections and personal growth.</a:t>
            </a:r>
            <a:endParaRPr lang="en-US" sz="1400" dirty="0"/>
          </a:p>
        </p:txBody>
      </p:sp>
      <p:pic>
        <p:nvPicPr>
          <p:cNvPr id="13" name="Image 4" descr="preencoded.png"/>
          <p:cNvPicPr>
            <a:picLocks noChangeAspect="1"/>
          </p:cNvPicPr>
          <p:nvPr/>
        </p:nvPicPr>
        <p:blipFill>
          <a:blip r:embed="rId7"/>
          <a:stretch>
            <a:fillRect/>
          </a:stretch>
        </p:blipFill>
        <p:spPr>
          <a:xfrm>
            <a:off x="6118503" y="6290548"/>
            <a:ext cx="903089" cy="1444943"/>
          </a:xfrm>
          <a:prstGeom prst="rect">
            <a:avLst/>
          </a:prstGeom>
        </p:spPr>
      </p:pic>
      <p:sp>
        <p:nvSpPr>
          <p:cNvPr id="14" name="Text 7"/>
          <p:cNvSpPr/>
          <p:nvPr/>
        </p:nvSpPr>
        <p:spPr>
          <a:xfrm>
            <a:off x="7292459" y="6471166"/>
            <a:ext cx="2678192" cy="297061"/>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Buddy Mentor System</a:t>
            </a:r>
            <a:endParaRPr lang="en-US" sz="1850" dirty="0"/>
          </a:p>
        </p:txBody>
      </p:sp>
      <p:sp>
        <p:nvSpPr>
          <p:cNvPr id="15" name="Text 8"/>
          <p:cNvSpPr/>
          <p:nvPr/>
        </p:nvSpPr>
        <p:spPr>
          <a:xfrm>
            <a:off x="7292459" y="6876574"/>
            <a:ext cx="6705838" cy="577929"/>
          </a:xfrm>
          <a:prstGeom prst="rect">
            <a:avLst/>
          </a:prstGeom>
          <a:noFill/>
          <a:ln/>
        </p:spPr>
        <p:txBody>
          <a:bodyPr wrap="square" lIns="0" tIns="0" rIns="0" bIns="0" rtlCol="0" anchor="t"/>
          <a:lstStyle/>
          <a:p>
            <a:pPr marL="0" indent="0" algn="l">
              <a:lnSpc>
                <a:spcPts val="2250"/>
              </a:lnSpc>
              <a:buNone/>
            </a:pPr>
            <a:r>
              <a:rPr lang="en-US" sz="1400" dirty="0">
                <a:solidFill>
                  <a:srgbClr val="3B3535"/>
                </a:solidFill>
                <a:latin typeface="Sora Light" pitchFamily="34" charset="0"/>
                <a:ea typeface="Sora Light" pitchFamily="34" charset="-122"/>
                <a:cs typeface="Sora Light" pitchFamily="34" charset="-120"/>
              </a:rPr>
              <a:t>Experienced users support newcomers, creating a welcoming community and smoother onboarding experience.</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155412" y="525661"/>
            <a:ext cx="6027539" cy="628769"/>
          </a:xfrm>
          <a:prstGeom prst="rect">
            <a:avLst/>
          </a:prstGeom>
          <a:noFill/>
          <a:ln/>
        </p:spPr>
        <p:txBody>
          <a:bodyPr wrap="none" lIns="0" tIns="0" rIns="0" bIns="0" rtlCol="0" anchor="t"/>
          <a:lstStyle/>
          <a:p>
            <a:pPr marL="0" indent="0">
              <a:lnSpc>
                <a:spcPts val="4950"/>
              </a:lnSpc>
              <a:buNone/>
            </a:pPr>
            <a:r>
              <a:rPr lang="en-US" sz="3950" dirty="0">
                <a:solidFill>
                  <a:srgbClr val="1F1E1E"/>
                </a:solidFill>
                <a:latin typeface="Alexandria Semi Bold" pitchFamily="34" charset="0"/>
                <a:ea typeface="Alexandria Semi Bold" pitchFamily="34" charset="-122"/>
                <a:cs typeface="Alexandria Semi Bold" pitchFamily="34" charset="-120"/>
              </a:rPr>
              <a:t>User Flow and Interface</a:t>
            </a:r>
            <a:endParaRPr lang="en-US" sz="3950" dirty="0"/>
          </a:p>
        </p:txBody>
      </p:sp>
      <p:sp>
        <p:nvSpPr>
          <p:cNvPr id="4" name="Shape 1"/>
          <p:cNvSpPr/>
          <p:nvPr/>
        </p:nvSpPr>
        <p:spPr>
          <a:xfrm>
            <a:off x="6430685" y="1441133"/>
            <a:ext cx="22860" cy="6265426"/>
          </a:xfrm>
          <a:prstGeom prst="roundRect">
            <a:avLst>
              <a:gd name="adj" fmla="val 351236"/>
            </a:avLst>
          </a:prstGeom>
          <a:solidFill>
            <a:srgbClr val="BBC2DC"/>
          </a:solidFill>
          <a:ln/>
        </p:spPr>
      </p:sp>
      <p:sp>
        <p:nvSpPr>
          <p:cNvPr id="5" name="Shape 2"/>
          <p:cNvSpPr/>
          <p:nvPr/>
        </p:nvSpPr>
        <p:spPr>
          <a:xfrm>
            <a:off x="6634282" y="1859756"/>
            <a:ext cx="669012" cy="22860"/>
          </a:xfrm>
          <a:prstGeom prst="roundRect">
            <a:avLst>
              <a:gd name="adj" fmla="val 351236"/>
            </a:avLst>
          </a:prstGeom>
          <a:solidFill>
            <a:srgbClr val="BBC2DC"/>
          </a:solidFill>
          <a:ln/>
        </p:spPr>
      </p:sp>
      <p:sp>
        <p:nvSpPr>
          <p:cNvPr id="6" name="Shape 3"/>
          <p:cNvSpPr/>
          <p:nvPr/>
        </p:nvSpPr>
        <p:spPr>
          <a:xfrm>
            <a:off x="6227088" y="1656159"/>
            <a:ext cx="430054" cy="430054"/>
          </a:xfrm>
          <a:prstGeom prst="roundRect">
            <a:avLst>
              <a:gd name="adj" fmla="val 18670"/>
            </a:avLst>
          </a:prstGeom>
          <a:solidFill>
            <a:srgbClr val="D5DCF6"/>
          </a:solidFill>
          <a:ln w="7620">
            <a:solidFill>
              <a:srgbClr val="BBC2DC"/>
            </a:solidFill>
            <a:prstDash val="solid"/>
          </a:ln>
        </p:spPr>
      </p:sp>
      <p:sp>
        <p:nvSpPr>
          <p:cNvPr id="7" name="Text 4"/>
          <p:cNvSpPr/>
          <p:nvPr/>
        </p:nvSpPr>
        <p:spPr>
          <a:xfrm>
            <a:off x="6382703" y="1720215"/>
            <a:ext cx="118705"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1</a:t>
            </a:r>
            <a:endParaRPr lang="en-US" sz="2350" dirty="0"/>
          </a:p>
        </p:txBody>
      </p:sp>
      <p:sp>
        <p:nvSpPr>
          <p:cNvPr id="8" name="Text 5"/>
          <p:cNvSpPr/>
          <p:nvPr/>
        </p:nvSpPr>
        <p:spPr>
          <a:xfrm>
            <a:off x="7493556" y="1632228"/>
            <a:ext cx="2515314" cy="314444"/>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Onboarding</a:t>
            </a:r>
            <a:endParaRPr lang="en-US" sz="1950" dirty="0"/>
          </a:p>
        </p:txBody>
      </p:sp>
      <p:sp>
        <p:nvSpPr>
          <p:cNvPr id="9" name="Text 6"/>
          <p:cNvSpPr/>
          <p:nvPr/>
        </p:nvSpPr>
        <p:spPr>
          <a:xfrm>
            <a:off x="7493556" y="2061329"/>
            <a:ext cx="6467832" cy="61174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Intuitive profile creation process, guiding users through interest selection and accessibility preferences.</a:t>
            </a:r>
            <a:endParaRPr lang="en-US" sz="1500" dirty="0"/>
          </a:p>
        </p:txBody>
      </p:sp>
      <p:sp>
        <p:nvSpPr>
          <p:cNvPr id="10" name="Shape 7"/>
          <p:cNvSpPr/>
          <p:nvPr/>
        </p:nvSpPr>
        <p:spPr>
          <a:xfrm>
            <a:off x="6634282" y="3473887"/>
            <a:ext cx="669012" cy="22860"/>
          </a:xfrm>
          <a:prstGeom prst="roundRect">
            <a:avLst>
              <a:gd name="adj" fmla="val 351236"/>
            </a:avLst>
          </a:prstGeom>
          <a:solidFill>
            <a:srgbClr val="BBC2DC"/>
          </a:solidFill>
          <a:ln/>
        </p:spPr>
      </p:sp>
      <p:sp>
        <p:nvSpPr>
          <p:cNvPr id="11" name="Shape 8"/>
          <p:cNvSpPr/>
          <p:nvPr/>
        </p:nvSpPr>
        <p:spPr>
          <a:xfrm>
            <a:off x="6227088" y="3270290"/>
            <a:ext cx="430054" cy="430054"/>
          </a:xfrm>
          <a:prstGeom prst="roundRect">
            <a:avLst>
              <a:gd name="adj" fmla="val 18670"/>
            </a:avLst>
          </a:prstGeom>
          <a:solidFill>
            <a:srgbClr val="D5DCF6"/>
          </a:solidFill>
          <a:ln w="7620">
            <a:solidFill>
              <a:srgbClr val="BBC2DC"/>
            </a:solidFill>
            <a:prstDash val="solid"/>
          </a:ln>
        </p:spPr>
      </p:sp>
      <p:sp>
        <p:nvSpPr>
          <p:cNvPr id="12" name="Text 9"/>
          <p:cNvSpPr/>
          <p:nvPr/>
        </p:nvSpPr>
        <p:spPr>
          <a:xfrm>
            <a:off x="6351984" y="3334345"/>
            <a:ext cx="180261"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2</a:t>
            </a:r>
            <a:endParaRPr lang="en-US" sz="2350" dirty="0"/>
          </a:p>
        </p:txBody>
      </p:sp>
      <p:sp>
        <p:nvSpPr>
          <p:cNvPr id="13" name="Text 10"/>
          <p:cNvSpPr/>
          <p:nvPr/>
        </p:nvSpPr>
        <p:spPr>
          <a:xfrm>
            <a:off x="7493556" y="3246358"/>
            <a:ext cx="2642354" cy="314444"/>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Friendship Matching</a:t>
            </a:r>
            <a:endParaRPr lang="en-US" sz="1950" dirty="0"/>
          </a:p>
        </p:txBody>
      </p:sp>
      <p:sp>
        <p:nvSpPr>
          <p:cNvPr id="14" name="Text 11"/>
          <p:cNvSpPr/>
          <p:nvPr/>
        </p:nvSpPr>
        <p:spPr>
          <a:xfrm>
            <a:off x="7493556" y="3675459"/>
            <a:ext cx="6467832" cy="61174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AI-powered algorithm suggests potential connections based on shared interests and compatibility.</a:t>
            </a:r>
            <a:endParaRPr lang="en-US" sz="1500" dirty="0"/>
          </a:p>
        </p:txBody>
      </p:sp>
      <p:sp>
        <p:nvSpPr>
          <p:cNvPr id="15" name="Shape 12"/>
          <p:cNvSpPr/>
          <p:nvPr/>
        </p:nvSpPr>
        <p:spPr>
          <a:xfrm>
            <a:off x="6634282" y="5088017"/>
            <a:ext cx="669012" cy="22860"/>
          </a:xfrm>
          <a:prstGeom prst="roundRect">
            <a:avLst>
              <a:gd name="adj" fmla="val 351236"/>
            </a:avLst>
          </a:prstGeom>
          <a:solidFill>
            <a:srgbClr val="BBC2DC"/>
          </a:solidFill>
          <a:ln/>
        </p:spPr>
      </p:sp>
      <p:sp>
        <p:nvSpPr>
          <p:cNvPr id="16" name="Shape 13"/>
          <p:cNvSpPr/>
          <p:nvPr/>
        </p:nvSpPr>
        <p:spPr>
          <a:xfrm>
            <a:off x="6227088" y="4884420"/>
            <a:ext cx="430054" cy="430054"/>
          </a:xfrm>
          <a:prstGeom prst="roundRect">
            <a:avLst>
              <a:gd name="adj" fmla="val 18670"/>
            </a:avLst>
          </a:prstGeom>
          <a:solidFill>
            <a:srgbClr val="D5DCF6"/>
          </a:solidFill>
          <a:ln w="7620">
            <a:solidFill>
              <a:srgbClr val="BBC2DC"/>
            </a:solidFill>
            <a:prstDash val="solid"/>
          </a:ln>
        </p:spPr>
      </p:sp>
      <p:sp>
        <p:nvSpPr>
          <p:cNvPr id="17" name="Text 14"/>
          <p:cNvSpPr/>
          <p:nvPr/>
        </p:nvSpPr>
        <p:spPr>
          <a:xfrm>
            <a:off x="6351865" y="4948476"/>
            <a:ext cx="180499"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3</a:t>
            </a:r>
            <a:endParaRPr lang="en-US" sz="2350" dirty="0"/>
          </a:p>
        </p:txBody>
      </p:sp>
      <p:sp>
        <p:nvSpPr>
          <p:cNvPr id="18" name="Text 15"/>
          <p:cNvSpPr/>
          <p:nvPr/>
        </p:nvSpPr>
        <p:spPr>
          <a:xfrm>
            <a:off x="7493556" y="4860488"/>
            <a:ext cx="2515314" cy="314444"/>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Daily Missions</a:t>
            </a:r>
            <a:endParaRPr lang="en-US" sz="1950" dirty="0"/>
          </a:p>
        </p:txBody>
      </p:sp>
      <p:sp>
        <p:nvSpPr>
          <p:cNvPr id="19" name="Text 16"/>
          <p:cNvSpPr/>
          <p:nvPr/>
        </p:nvSpPr>
        <p:spPr>
          <a:xfrm>
            <a:off x="7493556" y="5289590"/>
            <a:ext cx="6467832" cy="61174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Engage users in inclusive activities and events, promoting regular interaction and relationship building.</a:t>
            </a:r>
            <a:endParaRPr lang="en-US" sz="1500" dirty="0"/>
          </a:p>
        </p:txBody>
      </p:sp>
      <p:sp>
        <p:nvSpPr>
          <p:cNvPr id="20" name="Shape 17"/>
          <p:cNvSpPr/>
          <p:nvPr/>
        </p:nvSpPr>
        <p:spPr>
          <a:xfrm>
            <a:off x="6634282" y="6702147"/>
            <a:ext cx="669012" cy="22860"/>
          </a:xfrm>
          <a:prstGeom prst="roundRect">
            <a:avLst>
              <a:gd name="adj" fmla="val 351236"/>
            </a:avLst>
          </a:prstGeom>
          <a:solidFill>
            <a:srgbClr val="BBC2DC"/>
          </a:solidFill>
          <a:ln/>
        </p:spPr>
      </p:sp>
      <p:sp>
        <p:nvSpPr>
          <p:cNvPr id="21" name="Shape 18"/>
          <p:cNvSpPr/>
          <p:nvPr/>
        </p:nvSpPr>
        <p:spPr>
          <a:xfrm>
            <a:off x="6227088" y="6498550"/>
            <a:ext cx="430054" cy="430054"/>
          </a:xfrm>
          <a:prstGeom prst="roundRect">
            <a:avLst>
              <a:gd name="adj" fmla="val 18670"/>
            </a:avLst>
          </a:prstGeom>
          <a:solidFill>
            <a:srgbClr val="D5DCF6"/>
          </a:solidFill>
          <a:ln w="7620">
            <a:solidFill>
              <a:srgbClr val="BBC2DC"/>
            </a:solidFill>
            <a:prstDash val="solid"/>
          </a:ln>
        </p:spPr>
      </p:sp>
      <p:sp>
        <p:nvSpPr>
          <p:cNvPr id="22" name="Text 19"/>
          <p:cNvSpPr/>
          <p:nvPr/>
        </p:nvSpPr>
        <p:spPr>
          <a:xfrm>
            <a:off x="6351032" y="6562606"/>
            <a:ext cx="182047" cy="301823"/>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4</a:t>
            </a:r>
            <a:endParaRPr lang="en-US" sz="2350" dirty="0"/>
          </a:p>
        </p:txBody>
      </p:sp>
      <p:sp>
        <p:nvSpPr>
          <p:cNvPr id="23" name="Text 20"/>
          <p:cNvSpPr/>
          <p:nvPr/>
        </p:nvSpPr>
        <p:spPr>
          <a:xfrm>
            <a:off x="7493556" y="6474619"/>
            <a:ext cx="3279815" cy="314444"/>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Achievements Dashboard</a:t>
            </a:r>
            <a:endParaRPr lang="en-US" sz="1950" dirty="0"/>
          </a:p>
        </p:txBody>
      </p:sp>
      <p:sp>
        <p:nvSpPr>
          <p:cNvPr id="24" name="Text 21"/>
          <p:cNvSpPr/>
          <p:nvPr/>
        </p:nvSpPr>
        <p:spPr>
          <a:xfrm>
            <a:off x="7493556" y="6903720"/>
            <a:ext cx="6467832" cy="61174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Visual representation of progress, showcasing earned badges and milestones in the user's friendship journey.</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682943"/>
            <a:ext cx="7624762" cy="712708"/>
          </a:xfrm>
          <a:prstGeom prst="rect">
            <a:avLst/>
          </a:prstGeom>
          <a:noFill/>
          <a:ln/>
        </p:spPr>
        <p:txBody>
          <a:bodyPr wrap="none" lIns="0" tIns="0" rIns="0" bIns="0" rtlCol="0" anchor="t"/>
          <a:lstStyle/>
          <a:p>
            <a:pPr marL="0" indent="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Technical Implementation</a:t>
            </a:r>
            <a:endParaRPr lang="en-US" sz="4450" dirty="0"/>
          </a:p>
        </p:txBody>
      </p:sp>
      <p:sp>
        <p:nvSpPr>
          <p:cNvPr id="4" name="Shape 1"/>
          <p:cNvSpPr/>
          <p:nvPr/>
        </p:nvSpPr>
        <p:spPr>
          <a:xfrm>
            <a:off x="758309" y="1720572"/>
            <a:ext cx="7627382" cy="5825966"/>
          </a:xfrm>
          <a:prstGeom prst="roundRect">
            <a:avLst>
              <a:gd name="adj" fmla="val 1562"/>
            </a:avLst>
          </a:prstGeom>
          <a:noFill/>
          <a:ln w="7620">
            <a:solidFill>
              <a:srgbClr val="000000">
                <a:alpha val="8000"/>
              </a:srgbClr>
            </a:solidFill>
            <a:prstDash val="solid"/>
          </a:ln>
        </p:spPr>
      </p:sp>
      <p:sp>
        <p:nvSpPr>
          <p:cNvPr id="5" name="Shape 2"/>
          <p:cNvSpPr/>
          <p:nvPr/>
        </p:nvSpPr>
        <p:spPr>
          <a:xfrm>
            <a:off x="765929" y="1728192"/>
            <a:ext cx="7612142" cy="968454"/>
          </a:xfrm>
          <a:prstGeom prst="rect">
            <a:avLst/>
          </a:prstGeom>
          <a:solidFill>
            <a:srgbClr val="FFFFFF">
              <a:alpha val="4000"/>
            </a:srgbClr>
          </a:solidFill>
          <a:ln/>
        </p:spPr>
      </p:sp>
      <p:sp>
        <p:nvSpPr>
          <p:cNvPr id="6" name="Text 3"/>
          <p:cNvSpPr/>
          <p:nvPr/>
        </p:nvSpPr>
        <p:spPr>
          <a:xfrm>
            <a:off x="982504" y="1865709"/>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Backend</a:t>
            </a:r>
            <a:endParaRPr lang="en-US" sz="1700" dirty="0"/>
          </a:p>
        </p:txBody>
      </p:sp>
      <p:sp>
        <p:nvSpPr>
          <p:cNvPr id="7" name="Text 4"/>
          <p:cNvSpPr/>
          <p:nvPr/>
        </p:nvSpPr>
        <p:spPr>
          <a:xfrm>
            <a:off x="4792385" y="1865709"/>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Node.js for real-time data management and user profiles</a:t>
            </a:r>
            <a:endParaRPr lang="en-US" sz="1700" dirty="0"/>
          </a:p>
        </p:txBody>
      </p:sp>
      <p:sp>
        <p:nvSpPr>
          <p:cNvPr id="8" name="Shape 5"/>
          <p:cNvSpPr/>
          <p:nvPr/>
        </p:nvSpPr>
        <p:spPr>
          <a:xfrm>
            <a:off x="765929" y="2696647"/>
            <a:ext cx="7612142" cy="968454"/>
          </a:xfrm>
          <a:prstGeom prst="rect">
            <a:avLst/>
          </a:prstGeom>
          <a:solidFill>
            <a:srgbClr val="000000">
              <a:alpha val="4000"/>
            </a:srgbClr>
          </a:solidFill>
          <a:ln/>
        </p:spPr>
      </p:sp>
      <p:sp>
        <p:nvSpPr>
          <p:cNvPr id="9" name="Text 6"/>
          <p:cNvSpPr/>
          <p:nvPr/>
        </p:nvSpPr>
        <p:spPr>
          <a:xfrm>
            <a:off x="982504" y="2834164"/>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Frontend</a:t>
            </a:r>
            <a:endParaRPr lang="en-US" sz="1700" dirty="0"/>
          </a:p>
        </p:txBody>
      </p:sp>
      <p:sp>
        <p:nvSpPr>
          <p:cNvPr id="10" name="Text 7"/>
          <p:cNvSpPr/>
          <p:nvPr/>
        </p:nvSpPr>
        <p:spPr>
          <a:xfrm>
            <a:off x="4792385" y="2834164"/>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React Native for cross-platform accessibility</a:t>
            </a:r>
            <a:endParaRPr lang="en-US" sz="1700" dirty="0"/>
          </a:p>
        </p:txBody>
      </p:sp>
      <p:sp>
        <p:nvSpPr>
          <p:cNvPr id="11" name="Shape 8"/>
          <p:cNvSpPr/>
          <p:nvPr/>
        </p:nvSpPr>
        <p:spPr>
          <a:xfrm>
            <a:off x="765929" y="3665101"/>
            <a:ext cx="7612142" cy="968454"/>
          </a:xfrm>
          <a:prstGeom prst="rect">
            <a:avLst/>
          </a:prstGeom>
          <a:solidFill>
            <a:srgbClr val="FFFFFF">
              <a:alpha val="4000"/>
            </a:srgbClr>
          </a:solidFill>
          <a:ln/>
        </p:spPr>
      </p:sp>
      <p:sp>
        <p:nvSpPr>
          <p:cNvPr id="12" name="Text 9"/>
          <p:cNvSpPr/>
          <p:nvPr/>
        </p:nvSpPr>
        <p:spPr>
          <a:xfrm>
            <a:off x="982504" y="3802618"/>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AI Integration</a:t>
            </a:r>
            <a:endParaRPr lang="en-US" sz="1700" dirty="0"/>
          </a:p>
        </p:txBody>
      </p:sp>
      <p:sp>
        <p:nvSpPr>
          <p:cNvPr id="13" name="Text 10"/>
          <p:cNvSpPr/>
          <p:nvPr/>
        </p:nvSpPr>
        <p:spPr>
          <a:xfrm>
            <a:off x="4792385" y="3802618"/>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Machine learning for adaptive matching and user insights</a:t>
            </a:r>
            <a:endParaRPr lang="en-US" sz="1700" dirty="0"/>
          </a:p>
        </p:txBody>
      </p:sp>
      <p:sp>
        <p:nvSpPr>
          <p:cNvPr id="14" name="Shape 11"/>
          <p:cNvSpPr/>
          <p:nvPr/>
        </p:nvSpPr>
        <p:spPr>
          <a:xfrm>
            <a:off x="765929" y="4633555"/>
            <a:ext cx="7612142" cy="968454"/>
          </a:xfrm>
          <a:prstGeom prst="rect">
            <a:avLst/>
          </a:prstGeom>
          <a:solidFill>
            <a:srgbClr val="000000">
              <a:alpha val="4000"/>
            </a:srgbClr>
          </a:solidFill>
          <a:ln/>
        </p:spPr>
      </p:sp>
      <p:sp>
        <p:nvSpPr>
          <p:cNvPr id="15" name="Text 12"/>
          <p:cNvSpPr/>
          <p:nvPr/>
        </p:nvSpPr>
        <p:spPr>
          <a:xfrm>
            <a:off x="982504" y="4771073"/>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Accessibility</a:t>
            </a:r>
            <a:endParaRPr lang="en-US" sz="1700" dirty="0"/>
          </a:p>
        </p:txBody>
      </p:sp>
      <p:sp>
        <p:nvSpPr>
          <p:cNvPr id="16" name="Text 13"/>
          <p:cNvSpPr/>
          <p:nvPr/>
        </p:nvSpPr>
        <p:spPr>
          <a:xfrm>
            <a:off x="4792385" y="4771073"/>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WCAG 2.1 compliance, screen reader compatibility</a:t>
            </a:r>
            <a:endParaRPr lang="en-US" sz="1700" dirty="0"/>
          </a:p>
        </p:txBody>
      </p:sp>
      <p:sp>
        <p:nvSpPr>
          <p:cNvPr id="17" name="Shape 14"/>
          <p:cNvSpPr/>
          <p:nvPr/>
        </p:nvSpPr>
        <p:spPr>
          <a:xfrm>
            <a:off x="765929" y="5602010"/>
            <a:ext cx="7612142" cy="968454"/>
          </a:xfrm>
          <a:prstGeom prst="rect">
            <a:avLst/>
          </a:prstGeom>
          <a:solidFill>
            <a:srgbClr val="FFFFFF">
              <a:alpha val="4000"/>
            </a:srgbClr>
          </a:solidFill>
          <a:ln/>
        </p:spPr>
      </p:sp>
      <p:sp>
        <p:nvSpPr>
          <p:cNvPr id="18" name="Text 15"/>
          <p:cNvSpPr/>
          <p:nvPr/>
        </p:nvSpPr>
        <p:spPr>
          <a:xfrm>
            <a:off x="982504" y="5739527"/>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Security</a:t>
            </a:r>
            <a:endParaRPr lang="en-US" sz="1700" dirty="0"/>
          </a:p>
        </p:txBody>
      </p:sp>
      <p:sp>
        <p:nvSpPr>
          <p:cNvPr id="19" name="Text 16"/>
          <p:cNvSpPr/>
          <p:nvPr/>
        </p:nvSpPr>
        <p:spPr>
          <a:xfrm>
            <a:off x="4792385" y="5739527"/>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End-to-end encryption for user data protection</a:t>
            </a:r>
            <a:endParaRPr lang="en-US" sz="1700" dirty="0"/>
          </a:p>
        </p:txBody>
      </p:sp>
      <p:sp>
        <p:nvSpPr>
          <p:cNvPr id="20" name="Shape 17"/>
          <p:cNvSpPr/>
          <p:nvPr/>
        </p:nvSpPr>
        <p:spPr>
          <a:xfrm>
            <a:off x="765929" y="6570464"/>
            <a:ext cx="7612142" cy="968454"/>
          </a:xfrm>
          <a:prstGeom prst="rect">
            <a:avLst/>
          </a:prstGeom>
          <a:solidFill>
            <a:srgbClr val="000000">
              <a:alpha val="4000"/>
            </a:srgbClr>
          </a:solidFill>
          <a:ln/>
        </p:spPr>
      </p:sp>
      <p:sp>
        <p:nvSpPr>
          <p:cNvPr id="21" name="Text 18"/>
          <p:cNvSpPr/>
          <p:nvPr/>
        </p:nvSpPr>
        <p:spPr>
          <a:xfrm>
            <a:off x="982504" y="6707981"/>
            <a:ext cx="3369112" cy="346710"/>
          </a:xfrm>
          <a:prstGeom prst="rect">
            <a:avLst/>
          </a:prstGeom>
          <a:noFill/>
          <a:ln/>
        </p:spPr>
        <p:txBody>
          <a:bodyPr wrap="non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Scalability</a:t>
            </a:r>
            <a:endParaRPr lang="en-US" sz="1700" dirty="0"/>
          </a:p>
        </p:txBody>
      </p:sp>
      <p:sp>
        <p:nvSpPr>
          <p:cNvPr id="22" name="Text 19"/>
          <p:cNvSpPr/>
          <p:nvPr/>
        </p:nvSpPr>
        <p:spPr>
          <a:xfrm>
            <a:off x="4792385" y="6707981"/>
            <a:ext cx="3369112" cy="693420"/>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Sora Light" pitchFamily="34" charset="0"/>
                <a:ea typeface="Sora Light" pitchFamily="34" charset="-122"/>
                <a:cs typeface="Sora Light" pitchFamily="34" charset="-120"/>
              </a:rPr>
              <a:t>Cloud-based infrastructure for seamless growth</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728" y="855702"/>
            <a:ext cx="6181725" cy="643533"/>
          </a:xfrm>
          <a:prstGeom prst="rect">
            <a:avLst/>
          </a:prstGeom>
          <a:noFill/>
          <a:ln/>
        </p:spPr>
        <p:txBody>
          <a:bodyPr wrap="none" lIns="0" tIns="0" rIns="0" bIns="0" rtlCol="0" anchor="t"/>
          <a:lstStyle/>
          <a:p>
            <a:pPr marL="0" indent="0">
              <a:lnSpc>
                <a:spcPts val="5050"/>
              </a:lnSpc>
              <a:buNone/>
            </a:pPr>
            <a:r>
              <a:rPr lang="en-US" sz="4050" dirty="0">
                <a:solidFill>
                  <a:srgbClr val="1F1E1E"/>
                </a:solidFill>
                <a:latin typeface="Alexandria Semi Bold" pitchFamily="34" charset="0"/>
                <a:ea typeface="Alexandria Semi Bold" pitchFamily="34" charset="-122"/>
                <a:cs typeface="Alexandria Semi Bold" pitchFamily="34" charset="-120"/>
              </a:rPr>
              <a:t>Expected Social Impact</a:t>
            </a:r>
            <a:endParaRPr lang="en-US" sz="4050" dirty="0"/>
          </a:p>
        </p:txBody>
      </p:sp>
      <p:sp>
        <p:nvSpPr>
          <p:cNvPr id="4" name="Shape 1"/>
          <p:cNvSpPr/>
          <p:nvPr/>
        </p:nvSpPr>
        <p:spPr>
          <a:xfrm>
            <a:off x="684728" y="2012633"/>
            <a:ext cx="440174" cy="440174"/>
          </a:xfrm>
          <a:prstGeom prst="roundRect">
            <a:avLst>
              <a:gd name="adj" fmla="val 18668"/>
            </a:avLst>
          </a:prstGeom>
          <a:solidFill>
            <a:srgbClr val="D5DCF6"/>
          </a:solidFill>
          <a:ln w="7620">
            <a:solidFill>
              <a:srgbClr val="BBC2DC"/>
            </a:solidFill>
            <a:prstDash val="solid"/>
          </a:ln>
        </p:spPr>
      </p:sp>
      <p:sp>
        <p:nvSpPr>
          <p:cNvPr id="5" name="Text 2"/>
          <p:cNvSpPr/>
          <p:nvPr/>
        </p:nvSpPr>
        <p:spPr>
          <a:xfrm>
            <a:off x="844034" y="2078236"/>
            <a:ext cx="121444" cy="308967"/>
          </a:xfrm>
          <a:prstGeom prst="rect">
            <a:avLst/>
          </a:prstGeom>
          <a:noFill/>
          <a:ln/>
        </p:spPr>
        <p:txBody>
          <a:bodyPr wrap="none" lIns="0" tIns="0" rIns="0" bIns="0" rtlCol="0" anchor="t"/>
          <a:lstStyle/>
          <a:p>
            <a:pPr marL="0" indent="0" algn="ctr">
              <a:lnSpc>
                <a:spcPts val="2400"/>
              </a:lnSpc>
              <a:buNone/>
            </a:pPr>
            <a:r>
              <a:rPr lang="en-US" sz="2400" dirty="0">
                <a:solidFill>
                  <a:srgbClr val="3B3535"/>
                </a:solidFill>
                <a:latin typeface="Alexandria Semi Bold" pitchFamily="34" charset="0"/>
                <a:ea typeface="Alexandria Semi Bold" pitchFamily="34" charset="-122"/>
                <a:cs typeface="Alexandria Semi Bold" pitchFamily="34" charset="-120"/>
              </a:rPr>
              <a:t>1</a:t>
            </a:r>
            <a:endParaRPr lang="en-US" sz="2400" dirty="0"/>
          </a:p>
        </p:txBody>
      </p:sp>
      <p:sp>
        <p:nvSpPr>
          <p:cNvPr id="6" name="Text 3"/>
          <p:cNvSpPr/>
          <p:nvPr/>
        </p:nvSpPr>
        <p:spPr>
          <a:xfrm>
            <a:off x="1320522" y="2012633"/>
            <a:ext cx="2574250" cy="321707"/>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Reduced Isolation</a:t>
            </a:r>
            <a:endParaRPr lang="en-US" sz="2000" dirty="0"/>
          </a:p>
        </p:txBody>
      </p:sp>
      <p:sp>
        <p:nvSpPr>
          <p:cNvPr id="7" name="Text 4"/>
          <p:cNvSpPr/>
          <p:nvPr/>
        </p:nvSpPr>
        <p:spPr>
          <a:xfrm>
            <a:off x="1251823" y="2932866"/>
            <a:ext cx="3153728" cy="2190274"/>
          </a:xfrm>
          <a:prstGeom prst="rect">
            <a:avLst/>
          </a:prstGeom>
          <a:noFill/>
          <a:ln/>
        </p:spPr>
        <p:txBody>
          <a:bodyPr wrap="square" lIns="0" tIns="0" rIns="0" bIns="0" rtlCol="0" anchor="t"/>
          <a:lstStyle/>
          <a:p>
            <a:pPr marL="0" indent="0">
              <a:lnSpc>
                <a:spcPts val="2450"/>
              </a:lnSpc>
              <a:buNone/>
            </a:pPr>
            <a:r>
              <a:rPr lang="en-US" sz="1500" dirty="0">
                <a:solidFill>
                  <a:srgbClr val="3B3535"/>
                </a:solidFill>
                <a:latin typeface="Sora Light" pitchFamily="34" charset="0"/>
                <a:ea typeface="Sora Light" pitchFamily="34" charset="-122"/>
                <a:cs typeface="Sora Light" pitchFamily="34" charset="-120"/>
              </a:rPr>
              <a:t>AbleBond aims to decrease feelings of loneliness  among disabled users</a:t>
            </a:r>
            <a:endParaRPr lang="en-US" sz="1500" dirty="0"/>
          </a:p>
        </p:txBody>
      </p:sp>
      <p:sp>
        <p:nvSpPr>
          <p:cNvPr id="8" name="Shape 5"/>
          <p:cNvSpPr/>
          <p:nvPr/>
        </p:nvSpPr>
        <p:spPr>
          <a:xfrm>
            <a:off x="4669869" y="2012633"/>
            <a:ext cx="440174" cy="440174"/>
          </a:xfrm>
          <a:prstGeom prst="roundRect">
            <a:avLst>
              <a:gd name="adj" fmla="val 18668"/>
            </a:avLst>
          </a:prstGeom>
          <a:solidFill>
            <a:srgbClr val="D5DCF6"/>
          </a:solidFill>
          <a:ln w="7620">
            <a:solidFill>
              <a:srgbClr val="BBC2DC"/>
            </a:solidFill>
            <a:prstDash val="solid"/>
          </a:ln>
        </p:spPr>
      </p:sp>
      <p:sp>
        <p:nvSpPr>
          <p:cNvPr id="9" name="Text 6"/>
          <p:cNvSpPr/>
          <p:nvPr/>
        </p:nvSpPr>
        <p:spPr>
          <a:xfrm>
            <a:off x="4797743" y="2078236"/>
            <a:ext cx="184428" cy="308967"/>
          </a:xfrm>
          <a:prstGeom prst="rect">
            <a:avLst/>
          </a:prstGeom>
          <a:noFill/>
          <a:ln/>
        </p:spPr>
        <p:txBody>
          <a:bodyPr wrap="none" lIns="0" tIns="0" rIns="0" bIns="0" rtlCol="0" anchor="t"/>
          <a:lstStyle/>
          <a:p>
            <a:pPr marL="0" indent="0" algn="ctr">
              <a:lnSpc>
                <a:spcPts val="2400"/>
              </a:lnSpc>
              <a:buNone/>
            </a:pPr>
            <a:r>
              <a:rPr lang="en-US" sz="2400" dirty="0">
                <a:solidFill>
                  <a:srgbClr val="3B3535"/>
                </a:solidFill>
                <a:latin typeface="Alexandria Semi Bold" pitchFamily="34" charset="0"/>
                <a:ea typeface="Alexandria Semi Bold" pitchFamily="34" charset="-122"/>
                <a:cs typeface="Alexandria Semi Bold" pitchFamily="34" charset="-120"/>
              </a:rPr>
              <a:t>2</a:t>
            </a:r>
            <a:endParaRPr lang="en-US" sz="2400" dirty="0"/>
          </a:p>
        </p:txBody>
      </p:sp>
      <p:sp>
        <p:nvSpPr>
          <p:cNvPr id="10" name="Text 7"/>
          <p:cNvSpPr/>
          <p:nvPr/>
        </p:nvSpPr>
        <p:spPr>
          <a:xfrm>
            <a:off x="5305663" y="2012633"/>
            <a:ext cx="2757488" cy="321707"/>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Increased Awareness</a:t>
            </a:r>
            <a:endParaRPr lang="en-US" sz="2000" dirty="0"/>
          </a:p>
        </p:txBody>
      </p:sp>
      <p:sp>
        <p:nvSpPr>
          <p:cNvPr id="11" name="Text 8"/>
          <p:cNvSpPr/>
          <p:nvPr/>
        </p:nvSpPr>
        <p:spPr>
          <a:xfrm>
            <a:off x="5305663" y="2451616"/>
            <a:ext cx="3153728" cy="1877378"/>
          </a:xfrm>
          <a:prstGeom prst="rect">
            <a:avLst/>
          </a:prstGeom>
          <a:noFill/>
          <a:ln/>
        </p:spPr>
        <p:txBody>
          <a:bodyPr wrap="square" lIns="0" tIns="0" rIns="0" bIns="0" rtlCol="0" anchor="t"/>
          <a:lstStyle/>
          <a:p>
            <a:pPr marL="0" indent="0">
              <a:lnSpc>
                <a:spcPts val="2450"/>
              </a:lnSpc>
              <a:buNone/>
            </a:pPr>
            <a:r>
              <a:rPr lang="en-US" sz="1500" dirty="0">
                <a:solidFill>
                  <a:srgbClr val="3B3535"/>
                </a:solidFill>
                <a:latin typeface="Sora Light" pitchFamily="34" charset="0"/>
                <a:ea typeface="Sora Light" pitchFamily="34" charset="-122"/>
                <a:cs typeface="Sora Light" pitchFamily="34" charset="-120"/>
              </a:rPr>
              <a:t>The app targets a 50% increase in disability awareness among non-disabled users, fostering a more inclusive society through education and shared experiences.</a:t>
            </a:r>
            <a:endParaRPr lang="en-US" sz="1500" dirty="0"/>
          </a:p>
        </p:txBody>
      </p:sp>
      <p:sp>
        <p:nvSpPr>
          <p:cNvPr id="12" name="Shape 9"/>
          <p:cNvSpPr/>
          <p:nvPr/>
        </p:nvSpPr>
        <p:spPr>
          <a:xfrm>
            <a:off x="684728" y="5057537"/>
            <a:ext cx="440174" cy="440174"/>
          </a:xfrm>
          <a:prstGeom prst="roundRect">
            <a:avLst>
              <a:gd name="adj" fmla="val 18668"/>
            </a:avLst>
          </a:prstGeom>
          <a:solidFill>
            <a:srgbClr val="D5DCF6"/>
          </a:solidFill>
          <a:ln w="7620">
            <a:solidFill>
              <a:srgbClr val="BBC2DC"/>
            </a:solidFill>
            <a:prstDash val="solid"/>
          </a:ln>
        </p:spPr>
      </p:sp>
      <p:sp>
        <p:nvSpPr>
          <p:cNvPr id="13" name="Text 10"/>
          <p:cNvSpPr/>
          <p:nvPr/>
        </p:nvSpPr>
        <p:spPr>
          <a:xfrm>
            <a:off x="812363" y="5123140"/>
            <a:ext cx="184785" cy="308967"/>
          </a:xfrm>
          <a:prstGeom prst="rect">
            <a:avLst/>
          </a:prstGeom>
          <a:noFill/>
          <a:ln/>
        </p:spPr>
        <p:txBody>
          <a:bodyPr wrap="none" lIns="0" tIns="0" rIns="0" bIns="0" rtlCol="0" anchor="t"/>
          <a:lstStyle/>
          <a:p>
            <a:pPr marL="0" indent="0" algn="ctr">
              <a:lnSpc>
                <a:spcPts val="2400"/>
              </a:lnSpc>
              <a:buNone/>
            </a:pPr>
            <a:r>
              <a:rPr lang="en-US" sz="2400" dirty="0">
                <a:solidFill>
                  <a:srgbClr val="3B3535"/>
                </a:solidFill>
                <a:latin typeface="Alexandria Semi Bold" pitchFamily="34" charset="0"/>
                <a:ea typeface="Alexandria Semi Bold" pitchFamily="34" charset="-122"/>
                <a:cs typeface="Alexandria Semi Bold" pitchFamily="34" charset="-120"/>
              </a:rPr>
              <a:t>3</a:t>
            </a:r>
            <a:endParaRPr lang="en-US" sz="2400" dirty="0"/>
          </a:p>
        </p:txBody>
      </p:sp>
      <p:sp>
        <p:nvSpPr>
          <p:cNvPr id="14" name="Text 11"/>
          <p:cNvSpPr/>
          <p:nvPr/>
        </p:nvSpPr>
        <p:spPr>
          <a:xfrm>
            <a:off x="1320522" y="5057537"/>
            <a:ext cx="2594610" cy="321707"/>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Community Growth</a:t>
            </a:r>
            <a:endParaRPr lang="en-US" sz="2000" dirty="0"/>
          </a:p>
        </p:txBody>
      </p:sp>
      <p:sp>
        <p:nvSpPr>
          <p:cNvPr id="15" name="Text 12"/>
          <p:cNvSpPr/>
          <p:nvPr/>
        </p:nvSpPr>
        <p:spPr>
          <a:xfrm>
            <a:off x="1320522" y="5496520"/>
            <a:ext cx="3153728" cy="1877378"/>
          </a:xfrm>
          <a:prstGeom prst="rect">
            <a:avLst/>
          </a:prstGeom>
          <a:noFill/>
          <a:ln/>
        </p:spPr>
        <p:txBody>
          <a:bodyPr wrap="square" lIns="0" tIns="0" rIns="0" bIns="0" rtlCol="0" anchor="t"/>
          <a:lstStyle/>
          <a:p>
            <a:pPr marL="0" indent="0">
              <a:lnSpc>
                <a:spcPts val="2450"/>
              </a:lnSpc>
              <a:buNone/>
            </a:pPr>
            <a:r>
              <a:rPr lang="en-US" sz="1500" dirty="0">
                <a:solidFill>
                  <a:srgbClr val="3B3535"/>
                </a:solidFill>
                <a:latin typeface="Sora Light" pitchFamily="34" charset="0"/>
                <a:ea typeface="Sora Light" pitchFamily="34" charset="-122"/>
                <a:cs typeface="Sora Light" pitchFamily="34" charset="-120"/>
              </a:rPr>
              <a:t>We project an increase in local community participation for disabled individuals, facilitated by AbleBond's event features and accessibility information.</a:t>
            </a:r>
            <a:endParaRPr lang="en-US" sz="1500" dirty="0"/>
          </a:p>
        </p:txBody>
      </p:sp>
      <p:sp>
        <p:nvSpPr>
          <p:cNvPr id="16" name="Shape 13"/>
          <p:cNvSpPr/>
          <p:nvPr/>
        </p:nvSpPr>
        <p:spPr>
          <a:xfrm>
            <a:off x="4669869" y="5057537"/>
            <a:ext cx="440174" cy="440174"/>
          </a:xfrm>
          <a:prstGeom prst="roundRect">
            <a:avLst>
              <a:gd name="adj" fmla="val 18668"/>
            </a:avLst>
          </a:prstGeom>
          <a:solidFill>
            <a:srgbClr val="D5DCF6"/>
          </a:solidFill>
          <a:ln w="7620">
            <a:solidFill>
              <a:srgbClr val="BBC2DC"/>
            </a:solidFill>
            <a:prstDash val="solid"/>
          </a:ln>
        </p:spPr>
      </p:sp>
      <p:sp>
        <p:nvSpPr>
          <p:cNvPr id="17" name="Text 14"/>
          <p:cNvSpPr/>
          <p:nvPr/>
        </p:nvSpPr>
        <p:spPr>
          <a:xfrm>
            <a:off x="4796790" y="5123140"/>
            <a:ext cx="186333" cy="308967"/>
          </a:xfrm>
          <a:prstGeom prst="rect">
            <a:avLst/>
          </a:prstGeom>
          <a:noFill/>
          <a:ln/>
        </p:spPr>
        <p:txBody>
          <a:bodyPr wrap="none" lIns="0" tIns="0" rIns="0" bIns="0" rtlCol="0" anchor="t"/>
          <a:lstStyle/>
          <a:p>
            <a:pPr marL="0" indent="0" algn="ctr">
              <a:lnSpc>
                <a:spcPts val="2400"/>
              </a:lnSpc>
              <a:buNone/>
            </a:pPr>
            <a:r>
              <a:rPr lang="en-US" sz="2400" dirty="0">
                <a:solidFill>
                  <a:srgbClr val="3B3535"/>
                </a:solidFill>
                <a:latin typeface="Alexandria Semi Bold" pitchFamily="34" charset="0"/>
                <a:ea typeface="Alexandria Semi Bold" pitchFamily="34" charset="-122"/>
                <a:cs typeface="Alexandria Semi Bold" pitchFamily="34" charset="-120"/>
              </a:rPr>
              <a:t>4</a:t>
            </a:r>
            <a:endParaRPr lang="en-US" sz="2400" dirty="0"/>
          </a:p>
        </p:txBody>
      </p:sp>
      <p:sp>
        <p:nvSpPr>
          <p:cNvPr id="18" name="Text 15"/>
          <p:cNvSpPr/>
          <p:nvPr/>
        </p:nvSpPr>
        <p:spPr>
          <a:xfrm>
            <a:off x="5305663" y="5057537"/>
            <a:ext cx="2574250" cy="321707"/>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Mental Well-being</a:t>
            </a:r>
            <a:endParaRPr lang="en-US" sz="2000" dirty="0"/>
          </a:p>
        </p:txBody>
      </p:sp>
      <p:sp>
        <p:nvSpPr>
          <p:cNvPr id="19" name="Text 16"/>
          <p:cNvSpPr/>
          <p:nvPr/>
        </p:nvSpPr>
        <p:spPr>
          <a:xfrm>
            <a:off x="5305663" y="5496520"/>
            <a:ext cx="3153728" cy="1877378"/>
          </a:xfrm>
          <a:prstGeom prst="rect">
            <a:avLst/>
          </a:prstGeom>
          <a:noFill/>
          <a:ln/>
        </p:spPr>
        <p:txBody>
          <a:bodyPr wrap="square" lIns="0" tIns="0" rIns="0" bIns="0" rtlCol="0" anchor="t"/>
          <a:lstStyle/>
          <a:p>
            <a:pPr marL="0" indent="0">
              <a:lnSpc>
                <a:spcPts val="2450"/>
              </a:lnSpc>
              <a:buNone/>
            </a:pPr>
            <a:r>
              <a:rPr lang="en-US" sz="1500" dirty="0">
                <a:solidFill>
                  <a:srgbClr val="3B3535"/>
                </a:solidFill>
                <a:latin typeface="Sora Light" pitchFamily="34" charset="0"/>
                <a:ea typeface="Sora Light" pitchFamily="34" charset="-122"/>
                <a:cs typeface="Sora Light" pitchFamily="34" charset="-120"/>
              </a:rPr>
              <a:t>Through increased social connections and support, we aim to improve overall mental health scores  for our user base.</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795</Words>
  <Application>Microsoft Office PowerPoint</Application>
  <PresentationFormat>Custom</PresentationFormat>
  <Paragraphs>103</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Alexandria Semi Bold</vt:lpstr>
      <vt:lpstr>Arial</vt:lpstr>
      <vt:lpstr>Sora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Ashwini Anil</cp:lastModifiedBy>
  <cp:revision>2</cp:revision>
  <dcterms:created xsi:type="dcterms:W3CDTF">2024-11-05T16:00:30Z</dcterms:created>
  <dcterms:modified xsi:type="dcterms:W3CDTF">2024-11-05T16:16:27Z</dcterms:modified>
</cp:coreProperties>
</file>